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86" r:id="rId2"/>
    <p:sldId id="284" r:id="rId3"/>
    <p:sldId id="256" r:id="rId4"/>
    <p:sldId id="292" r:id="rId5"/>
    <p:sldId id="335" r:id="rId6"/>
    <p:sldId id="339" r:id="rId7"/>
    <p:sldId id="340" r:id="rId8"/>
    <p:sldId id="343" r:id="rId9"/>
    <p:sldId id="345" r:id="rId10"/>
    <p:sldId id="346" r:id="rId11"/>
    <p:sldId id="347" r:id="rId12"/>
    <p:sldId id="350" r:id="rId13"/>
    <p:sldId id="355" r:id="rId14"/>
    <p:sldId id="357" r:id="rId15"/>
    <p:sldId id="358" r:id="rId16"/>
    <p:sldId id="360" r:id="rId17"/>
    <p:sldId id="363" r:id="rId18"/>
    <p:sldId id="367" r:id="rId19"/>
    <p:sldId id="369" r:id="rId20"/>
    <p:sldId id="370" r:id="rId21"/>
    <p:sldId id="373" r:id="rId22"/>
    <p:sldId id="376" r:id="rId23"/>
    <p:sldId id="378" r:id="rId24"/>
    <p:sldId id="379" r:id="rId25"/>
    <p:sldId id="381" r:id="rId26"/>
    <p:sldId id="382" r:id="rId27"/>
    <p:sldId id="383" r:id="rId28"/>
    <p:sldId id="385" r:id="rId29"/>
    <p:sldId id="388" r:id="rId30"/>
    <p:sldId id="389" r:id="rId31"/>
    <p:sldId id="390" r:id="rId32"/>
    <p:sldId id="391" r:id="rId33"/>
    <p:sldId id="393" r:id="rId34"/>
    <p:sldId id="394" r:id="rId35"/>
    <p:sldId id="395" r:id="rId36"/>
    <p:sldId id="318" r:id="rId37"/>
    <p:sldId id="325" r:id="rId38"/>
    <p:sldId id="326" r:id="rId39"/>
    <p:sldId id="396" r:id="rId40"/>
    <p:sldId id="319" r:id="rId41"/>
    <p:sldId id="329" r:id="rId42"/>
    <p:sldId id="330" r:id="rId43"/>
    <p:sldId id="331" r:id="rId44"/>
    <p:sldId id="321" r:id="rId45"/>
    <p:sldId id="332" r:id="rId46"/>
    <p:sldId id="397" r:id="rId47"/>
    <p:sldId id="322" r:id="rId48"/>
    <p:sldId id="398" r:id="rId49"/>
    <p:sldId id="293" r:id="rId50"/>
    <p:sldId id="294" r:id="rId51"/>
    <p:sldId id="28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06" autoAdjust="0"/>
  </p:normalViewPr>
  <p:slideViewPr>
    <p:cSldViewPr>
      <p:cViewPr varScale="1">
        <p:scale>
          <a:sx n="53" d="100"/>
          <a:sy n="53" d="100"/>
        </p:scale>
        <p:origin x="-1644" y="-64"/>
      </p:cViewPr>
      <p:guideLst>
        <p:guide orient="horz" pos="2160"/>
        <p:guide pos="2880"/>
      </p:guideLst>
    </p:cSldViewPr>
  </p:slideViewPr>
  <p:notesTextViewPr>
    <p:cViewPr>
      <p:scale>
        <a:sx n="1" d="1"/>
        <a:sy n="1" d="1"/>
      </p:scale>
      <p:origin x="0" y="0"/>
    </p:cViewPr>
  </p:notesTextViewPr>
  <p:sorterViewPr>
    <p:cViewPr>
      <p:scale>
        <a:sx n="100" d="100"/>
        <a:sy n="100" d="100"/>
      </p:scale>
      <p:origin x="0" y="34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51AA1-3E57-4BE4-955F-1DDAC005810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F84E162-D6C3-402D-A69A-E9C3CC235230}">
      <dgm:prSet phldrT="[Text]" custT="1"/>
      <dgm:spPr/>
      <dgm:t>
        <a:bodyPr/>
        <a:lstStyle/>
        <a:p>
          <a:r>
            <a:rPr lang="en-US" sz="1800" b="1" dirty="0" smtClean="0"/>
            <a:t>File permissions</a:t>
          </a:r>
          <a:endParaRPr lang="en-US" sz="1800" b="1" dirty="0"/>
        </a:p>
      </dgm:t>
    </dgm:pt>
    <dgm:pt modelId="{D98CB41E-0034-4133-A496-7B80BDE4EF56}" type="parTrans" cxnId="{73C5EE7A-BADB-4421-A969-63B4F90A034F}">
      <dgm:prSet/>
      <dgm:spPr/>
      <dgm:t>
        <a:bodyPr/>
        <a:lstStyle/>
        <a:p>
          <a:endParaRPr lang="en-US" sz="1800"/>
        </a:p>
      </dgm:t>
    </dgm:pt>
    <dgm:pt modelId="{4064DBC5-DABD-47D7-A651-CA150AD14858}" type="sibTrans" cxnId="{73C5EE7A-BADB-4421-A969-63B4F90A034F}">
      <dgm:prSet/>
      <dgm:spPr/>
      <dgm:t>
        <a:bodyPr/>
        <a:lstStyle/>
        <a:p>
          <a:endParaRPr lang="en-US" sz="1800"/>
        </a:p>
      </dgm:t>
    </dgm:pt>
    <dgm:pt modelId="{8784E093-1AF4-4E9F-A344-EC8E15D8C753}">
      <dgm:prSet custT="1"/>
      <dgm:spPr/>
      <dgm:t>
        <a:bodyPr/>
        <a:lstStyle/>
        <a:p>
          <a:r>
            <a:rPr lang="en-US" sz="1800" smtClean="0"/>
            <a:t>Very traditional</a:t>
          </a:r>
          <a:endParaRPr lang="en-US" sz="1800" dirty="0" smtClean="0"/>
        </a:p>
      </dgm:t>
    </dgm:pt>
    <dgm:pt modelId="{A7E5519A-4661-45F8-A895-CD7029429565}" type="parTrans" cxnId="{5FB0F897-479F-4F29-AA47-806BE46443AB}">
      <dgm:prSet/>
      <dgm:spPr/>
      <dgm:t>
        <a:bodyPr/>
        <a:lstStyle/>
        <a:p>
          <a:endParaRPr lang="en-US" sz="1800"/>
        </a:p>
      </dgm:t>
    </dgm:pt>
    <dgm:pt modelId="{2071576E-93ED-4E2C-80C8-2D99146DFBD1}" type="sibTrans" cxnId="{5FB0F897-479F-4F29-AA47-806BE46443AB}">
      <dgm:prSet/>
      <dgm:spPr/>
      <dgm:t>
        <a:bodyPr/>
        <a:lstStyle/>
        <a:p>
          <a:endParaRPr lang="en-US" sz="1800"/>
        </a:p>
      </dgm:t>
    </dgm:pt>
    <dgm:pt modelId="{5F369766-4FE0-48A1-81CF-46349E345F51}">
      <dgm:prSet custT="1"/>
      <dgm:spPr/>
      <dgm:t>
        <a:bodyPr/>
        <a:lstStyle/>
        <a:p>
          <a:r>
            <a:rPr lang="en-US" sz="1800" dirty="0" smtClean="0"/>
            <a:t>Universally agreed and standardized</a:t>
          </a:r>
          <a:endParaRPr lang="en-US" sz="1800" dirty="0" smtClean="0"/>
        </a:p>
      </dgm:t>
    </dgm:pt>
    <dgm:pt modelId="{DB62F254-3CB0-4405-AB22-90CF2E999D80}" type="parTrans" cxnId="{AD586D65-677D-4C67-92AE-994FA451A12F}">
      <dgm:prSet/>
      <dgm:spPr/>
      <dgm:t>
        <a:bodyPr/>
        <a:lstStyle/>
        <a:p>
          <a:endParaRPr lang="en-US" sz="1800"/>
        </a:p>
      </dgm:t>
    </dgm:pt>
    <dgm:pt modelId="{4DD1A974-12FA-41D2-BF0C-C543877E42B6}" type="sibTrans" cxnId="{AD586D65-677D-4C67-92AE-994FA451A12F}">
      <dgm:prSet/>
      <dgm:spPr/>
      <dgm:t>
        <a:bodyPr/>
        <a:lstStyle/>
        <a:p>
          <a:endParaRPr lang="en-US" sz="1800"/>
        </a:p>
      </dgm:t>
    </dgm:pt>
    <dgm:pt modelId="{D8D00E94-4310-4694-89F7-06536A82C553}">
      <dgm:prSet custT="1"/>
      <dgm:spPr/>
      <dgm:t>
        <a:bodyPr/>
        <a:lstStyle/>
        <a:p>
          <a:r>
            <a:rPr lang="en-US" sz="1800" b="1" dirty="0" smtClean="0"/>
            <a:t>Access control lists (ACLs)</a:t>
          </a:r>
          <a:endParaRPr lang="en-US" sz="1800" b="1" dirty="0" smtClean="0"/>
        </a:p>
      </dgm:t>
    </dgm:pt>
    <dgm:pt modelId="{F36ADCCC-FDD1-422C-9BDA-132DCD9013A4}" type="parTrans" cxnId="{BDF5E062-EB7D-4E63-9A86-E827388B0443}">
      <dgm:prSet/>
      <dgm:spPr/>
      <dgm:t>
        <a:bodyPr/>
        <a:lstStyle/>
        <a:p>
          <a:endParaRPr lang="en-US" sz="1800"/>
        </a:p>
      </dgm:t>
    </dgm:pt>
    <dgm:pt modelId="{101E390C-B566-4F66-A5BA-9D1F01CBE93E}" type="sibTrans" cxnId="{BDF5E062-EB7D-4E63-9A86-E827388B0443}">
      <dgm:prSet/>
      <dgm:spPr/>
      <dgm:t>
        <a:bodyPr/>
        <a:lstStyle/>
        <a:p>
          <a:endParaRPr lang="en-US" sz="1800"/>
        </a:p>
      </dgm:t>
    </dgm:pt>
    <dgm:pt modelId="{A4F84AA3-4F78-4010-A908-DC9BDC9A70E4}">
      <dgm:prSet custT="1"/>
      <dgm:spPr/>
      <dgm:t>
        <a:bodyPr/>
        <a:lstStyle/>
        <a:p>
          <a:r>
            <a:rPr lang="en-US" sz="1800" smtClean="0"/>
            <a:t>Fine grained</a:t>
          </a:r>
          <a:endParaRPr lang="en-US" sz="1800" dirty="0" smtClean="0"/>
        </a:p>
      </dgm:t>
    </dgm:pt>
    <dgm:pt modelId="{DB07C973-9BD0-40D8-9D19-5465BE428A4B}" type="parTrans" cxnId="{4ED4B622-3CD3-42B2-AAE6-A8D5F021B160}">
      <dgm:prSet/>
      <dgm:spPr/>
      <dgm:t>
        <a:bodyPr/>
        <a:lstStyle/>
        <a:p>
          <a:endParaRPr lang="en-US" sz="1800"/>
        </a:p>
      </dgm:t>
    </dgm:pt>
    <dgm:pt modelId="{D516C661-3747-4B2F-AD7C-457AA3A8D277}" type="sibTrans" cxnId="{4ED4B622-3CD3-42B2-AAE6-A8D5F021B160}">
      <dgm:prSet/>
      <dgm:spPr/>
      <dgm:t>
        <a:bodyPr/>
        <a:lstStyle/>
        <a:p>
          <a:endParaRPr lang="en-US" sz="1800"/>
        </a:p>
      </dgm:t>
    </dgm:pt>
    <dgm:pt modelId="{68172A6A-B76E-4AFB-9223-63DB3E71C4B8}">
      <dgm:prSet custT="1"/>
      <dgm:spPr/>
      <dgm:t>
        <a:bodyPr/>
        <a:lstStyle/>
        <a:p>
          <a:r>
            <a:rPr lang="en-US" sz="1800" dirty="0" smtClean="0"/>
            <a:t>Relatively new and limited tool support</a:t>
          </a:r>
          <a:endParaRPr lang="en-US" sz="1800" dirty="0"/>
        </a:p>
      </dgm:t>
    </dgm:pt>
    <dgm:pt modelId="{4FD467C4-7BFE-4583-89FC-386348B8B59C}" type="parTrans" cxnId="{525E3745-F110-4756-A776-13F4173C7BB2}">
      <dgm:prSet/>
      <dgm:spPr/>
      <dgm:t>
        <a:bodyPr/>
        <a:lstStyle/>
        <a:p>
          <a:endParaRPr lang="en-US" sz="1800"/>
        </a:p>
      </dgm:t>
    </dgm:pt>
    <dgm:pt modelId="{F558B527-D016-4A7F-9032-2BD54DD4A36F}" type="sibTrans" cxnId="{525E3745-F110-4756-A776-13F4173C7BB2}">
      <dgm:prSet/>
      <dgm:spPr/>
      <dgm:t>
        <a:bodyPr/>
        <a:lstStyle/>
        <a:p>
          <a:endParaRPr lang="en-US" sz="1800"/>
        </a:p>
      </dgm:t>
    </dgm:pt>
    <dgm:pt modelId="{6B90A0F4-4669-475F-8133-F25873597DD3}" type="pres">
      <dgm:prSet presAssocID="{16F51AA1-3E57-4BE4-955F-1DDAC0058106}" presName="Name0" presStyleCnt="0">
        <dgm:presLayoutVars>
          <dgm:dir/>
          <dgm:animLvl val="lvl"/>
          <dgm:resizeHandles val="exact"/>
        </dgm:presLayoutVars>
      </dgm:prSet>
      <dgm:spPr/>
    </dgm:pt>
    <dgm:pt modelId="{A93DA0C0-AAC5-48C3-B739-710975FB1470}" type="pres">
      <dgm:prSet presAssocID="{FF84E162-D6C3-402D-A69A-E9C3CC235230}" presName="composite" presStyleCnt="0"/>
      <dgm:spPr/>
    </dgm:pt>
    <dgm:pt modelId="{C768D23E-7405-4DA1-BFC5-740DACA4B537}" type="pres">
      <dgm:prSet presAssocID="{FF84E162-D6C3-402D-A69A-E9C3CC235230}" presName="parTx" presStyleLbl="alignNode1" presStyleIdx="0" presStyleCnt="2">
        <dgm:presLayoutVars>
          <dgm:chMax val="0"/>
          <dgm:chPref val="0"/>
          <dgm:bulletEnabled val="1"/>
        </dgm:presLayoutVars>
      </dgm:prSet>
      <dgm:spPr/>
      <dgm:t>
        <a:bodyPr/>
        <a:lstStyle/>
        <a:p>
          <a:endParaRPr lang="en-US"/>
        </a:p>
      </dgm:t>
    </dgm:pt>
    <dgm:pt modelId="{80517CA3-D6F5-44C7-9048-CAB05FDB38E7}" type="pres">
      <dgm:prSet presAssocID="{FF84E162-D6C3-402D-A69A-E9C3CC235230}" presName="desTx" presStyleLbl="alignAccFollowNode1" presStyleIdx="0" presStyleCnt="2">
        <dgm:presLayoutVars>
          <dgm:bulletEnabled val="1"/>
        </dgm:presLayoutVars>
      </dgm:prSet>
      <dgm:spPr/>
    </dgm:pt>
    <dgm:pt modelId="{B3672D82-A4CB-4DF4-9898-3393864D987B}" type="pres">
      <dgm:prSet presAssocID="{4064DBC5-DABD-47D7-A651-CA150AD14858}" presName="space" presStyleCnt="0"/>
      <dgm:spPr/>
    </dgm:pt>
    <dgm:pt modelId="{4F6670CB-1016-4963-9DAA-7B3CDBA61A38}" type="pres">
      <dgm:prSet presAssocID="{D8D00E94-4310-4694-89F7-06536A82C553}" presName="composite" presStyleCnt="0"/>
      <dgm:spPr/>
    </dgm:pt>
    <dgm:pt modelId="{A208BFD0-3C78-4D54-981D-C478598972DD}" type="pres">
      <dgm:prSet presAssocID="{D8D00E94-4310-4694-89F7-06536A82C553}" presName="parTx" presStyleLbl="alignNode1" presStyleIdx="1" presStyleCnt="2">
        <dgm:presLayoutVars>
          <dgm:chMax val="0"/>
          <dgm:chPref val="0"/>
          <dgm:bulletEnabled val="1"/>
        </dgm:presLayoutVars>
      </dgm:prSet>
      <dgm:spPr/>
    </dgm:pt>
    <dgm:pt modelId="{16DD0431-147A-4A83-9495-24A85CD1E839}" type="pres">
      <dgm:prSet presAssocID="{D8D00E94-4310-4694-89F7-06536A82C553}" presName="desTx" presStyleLbl="alignAccFollowNode1" presStyleIdx="1" presStyleCnt="2">
        <dgm:presLayoutVars>
          <dgm:bulletEnabled val="1"/>
        </dgm:presLayoutVars>
      </dgm:prSet>
      <dgm:spPr/>
      <dgm:t>
        <a:bodyPr/>
        <a:lstStyle/>
        <a:p>
          <a:endParaRPr lang="en-US"/>
        </a:p>
      </dgm:t>
    </dgm:pt>
  </dgm:ptLst>
  <dgm:cxnLst>
    <dgm:cxn modelId="{73C5EE7A-BADB-4421-A969-63B4F90A034F}" srcId="{16F51AA1-3E57-4BE4-955F-1DDAC0058106}" destId="{FF84E162-D6C3-402D-A69A-E9C3CC235230}" srcOrd="0" destOrd="0" parTransId="{D98CB41E-0034-4133-A496-7B80BDE4EF56}" sibTransId="{4064DBC5-DABD-47D7-A651-CA150AD14858}"/>
    <dgm:cxn modelId="{AD586D65-677D-4C67-92AE-994FA451A12F}" srcId="{FF84E162-D6C3-402D-A69A-E9C3CC235230}" destId="{5F369766-4FE0-48A1-81CF-46349E345F51}" srcOrd="1" destOrd="0" parTransId="{DB62F254-3CB0-4405-AB22-90CF2E999D80}" sibTransId="{4DD1A974-12FA-41D2-BF0C-C543877E42B6}"/>
    <dgm:cxn modelId="{B06DA9F9-BD89-4888-B433-21C6F4BE27AB}" type="presOf" srcId="{A4F84AA3-4F78-4010-A908-DC9BDC9A70E4}" destId="{16DD0431-147A-4A83-9495-24A85CD1E839}" srcOrd="0" destOrd="0" presId="urn:microsoft.com/office/officeart/2005/8/layout/hList1"/>
    <dgm:cxn modelId="{BDF5E062-EB7D-4E63-9A86-E827388B0443}" srcId="{16F51AA1-3E57-4BE4-955F-1DDAC0058106}" destId="{D8D00E94-4310-4694-89F7-06536A82C553}" srcOrd="1" destOrd="0" parTransId="{F36ADCCC-FDD1-422C-9BDA-132DCD9013A4}" sibTransId="{101E390C-B566-4F66-A5BA-9D1F01CBE93E}"/>
    <dgm:cxn modelId="{38679C17-55D5-49BE-8CFA-F3C67A4F3C81}" type="presOf" srcId="{D8D00E94-4310-4694-89F7-06536A82C553}" destId="{A208BFD0-3C78-4D54-981D-C478598972DD}" srcOrd="0" destOrd="0" presId="urn:microsoft.com/office/officeart/2005/8/layout/hList1"/>
    <dgm:cxn modelId="{59BD35EF-765C-4BF3-9B8D-55D91BFDA90B}" type="presOf" srcId="{FF84E162-D6C3-402D-A69A-E9C3CC235230}" destId="{C768D23E-7405-4DA1-BFC5-740DACA4B537}" srcOrd="0" destOrd="0" presId="urn:microsoft.com/office/officeart/2005/8/layout/hList1"/>
    <dgm:cxn modelId="{6DB622C3-0C84-4F6F-96FE-F8997E6E15B1}" type="presOf" srcId="{16F51AA1-3E57-4BE4-955F-1DDAC0058106}" destId="{6B90A0F4-4669-475F-8133-F25873597DD3}" srcOrd="0" destOrd="0" presId="urn:microsoft.com/office/officeart/2005/8/layout/hList1"/>
    <dgm:cxn modelId="{525E3745-F110-4756-A776-13F4173C7BB2}" srcId="{D8D00E94-4310-4694-89F7-06536A82C553}" destId="{68172A6A-B76E-4AFB-9223-63DB3E71C4B8}" srcOrd="1" destOrd="0" parTransId="{4FD467C4-7BFE-4583-89FC-386348B8B59C}" sibTransId="{F558B527-D016-4A7F-9032-2BD54DD4A36F}"/>
    <dgm:cxn modelId="{5FB0F897-479F-4F29-AA47-806BE46443AB}" srcId="{FF84E162-D6C3-402D-A69A-E9C3CC235230}" destId="{8784E093-1AF4-4E9F-A344-EC8E15D8C753}" srcOrd="0" destOrd="0" parTransId="{A7E5519A-4661-45F8-A895-CD7029429565}" sibTransId="{2071576E-93ED-4E2C-80C8-2D99146DFBD1}"/>
    <dgm:cxn modelId="{C76C1B3B-3353-4267-A0EF-4FCA7AFA2AA7}" type="presOf" srcId="{5F369766-4FE0-48A1-81CF-46349E345F51}" destId="{80517CA3-D6F5-44C7-9048-CAB05FDB38E7}" srcOrd="0" destOrd="1" presId="urn:microsoft.com/office/officeart/2005/8/layout/hList1"/>
    <dgm:cxn modelId="{2616CBC7-A9AD-4B84-838E-A8E571A14DA7}" type="presOf" srcId="{68172A6A-B76E-4AFB-9223-63DB3E71C4B8}" destId="{16DD0431-147A-4A83-9495-24A85CD1E839}" srcOrd="0" destOrd="1" presId="urn:microsoft.com/office/officeart/2005/8/layout/hList1"/>
    <dgm:cxn modelId="{F66FC596-E534-4B13-A41E-FF695B0AC539}" type="presOf" srcId="{8784E093-1AF4-4E9F-A344-EC8E15D8C753}" destId="{80517CA3-D6F5-44C7-9048-CAB05FDB38E7}" srcOrd="0" destOrd="0" presId="urn:microsoft.com/office/officeart/2005/8/layout/hList1"/>
    <dgm:cxn modelId="{4ED4B622-3CD3-42B2-AAE6-A8D5F021B160}" srcId="{D8D00E94-4310-4694-89F7-06536A82C553}" destId="{A4F84AA3-4F78-4010-A908-DC9BDC9A70E4}" srcOrd="0" destOrd="0" parTransId="{DB07C973-9BD0-40D8-9D19-5465BE428A4B}" sibTransId="{D516C661-3747-4B2F-AD7C-457AA3A8D277}"/>
    <dgm:cxn modelId="{49B136AC-12CE-42C5-A8FF-963BD8651EED}" type="presParOf" srcId="{6B90A0F4-4669-475F-8133-F25873597DD3}" destId="{A93DA0C0-AAC5-48C3-B739-710975FB1470}" srcOrd="0" destOrd="0" presId="urn:microsoft.com/office/officeart/2005/8/layout/hList1"/>
    <dgm:cxn modelId="{D9D2BFEA-75D4-4C51-948F-317D938B943F}" type="presParOf" srcId="{A93DA0C0-AAC5-48C3-B739-710975FB1470}" destId="{C768D23E-7405-4DA1-BFC5-740DACA4B537}" srcOrd="0" destOrd="0" presId="urn:microsoft.com/office/officeart/2005/8/layout/hList1"/>
    <dgm:cxn modelId="{B3C3BFCA-FC57-4182-B768-03328AEED9D5}" type="presParOf" srcId="{A93DA0C0-AAC5-48C3-B739-710975FB1470}" destId="{80517CA3-D6F5-44C7-9048-CAB05FDB38E7}" srcOrd="1" destOrd="0" presId="urn:microsoft.com/office/officeart/2005/8/layout/hList1"/>
    <dgm:cxn modelId="{CF638770-646E-46C8-8549-042729FBA7B7}" type="presParOf" srcId="{6B90A0F4-4669-475F-8133-F25873597DD3}" destId="{B3672D82-A4CB-4DF4-9898-3393864D987B}" srcOrd="1" destOrd="0" presId="urn:microsoft.com/office/officeart/2005/8/layout/hList1"/>
    <dgm:cxn modelId="{F7B81608-F132-409F-94D2-7FDBD414653C}" type="presParOf" srcId="{6B90A0F4-4669-475F-8133-F25873597DD3}" destId="{4F6670CB-1016-4963-9DAA-7B3CDBA61A38}" srcOrd="2" destOrd="0" presId="urn:microsoft.com/office/officeart/2005/8/layout/hList1"/>
    <dgm:cxn modelId="{595C7331-7749-4C04-B013-7558265A81EA}" type="presParOf" srcId="{4F6670CB-1016-4963-9DAA-7B3CDBA61A38}" destId="{A208BFD0-3C78-4D54-981D-C478598972DD}" srcOrd="0" destOrd="0" presId="urn:microsoft.com/office/officeart/2005/8/layout/hList1"/>
    <dgm:cxn modelId="{F6E61392-35A1-40F0-AD42-9DD104FEA679}" type="presParOf" srcId="{4F6670CB-1016-4963-9DAA-7B3CDBA61A38}" destId="{16DD0431-147A-4A83-9495-24A85CD1E83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8D23E-7405-4DA1-BFC5-740DACA4B537}">
      <dsp:nvSpPr>
        <dsp:cNvPr id="0" name=""/>
        <dsp:cNvSpPr/>
      </dsp:nvSpPr>
      <dsp:spPr>
        <a:xfrm>
          <a:off x="33" y="7140"/>
          <a:ext cx="3204641"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t>File permissions</a:t>
          </a:r>
          <a:endParaRPr lang="en-US" sz="1800" b="1" kern="1200" dirty="0"/>
        </a:p>
      </dsp:txBody>
      <dsp:txXfrm>
        <a:off x="33" y="7140"/>
        <a:ext cx="3204641" cy="748800"/>
      </dsp:txXfrm>
    </dsp:sp>
    <dsp:sp modelId="{80517CA3-D6F5-44C7-9048-CAB05FDB38E7}">
      <dsp:nvSpPr>
        <dsp:cNvPr id="0" name=""/>
        <dsp:cNvSpPr/>
      </dsp:nvSpPr>
      <dsp:spPr>
        <a:xfrm>
          <a:off x="33" y="755940"/>
          <a:ext cx="3204641" cy="11419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Very traditional</a:t>
          </a:r>
          <a:endParaRPr lang="en-US" sz="1800" kern="1200" dirty="0" smtClean="0"/>
        </a:p>
        <a:p>
          <a:pPr marL="171450" lvl="1" indent="-171450" algn="l" defTabSz="800100">
            <a:lnSpc>
              <a:spcPct val="90000"/>
            </a:lnSpc>
            <a:spcBef>
              <a:spcPct val="0"/>
            </a:spcBef>
            <a:spcAft>
              <a:spcPct val="15000"/>
            </a:spcAft>
            <a:buChar char="••"/>
          </a:pPr>
          <a:r>
            <a:rPr lang="en-US" sz="1800" kern="1200" dirty="0" smtClean="0"/>
            <a:t>Universally agreed and standardized</a:t>
          </a:r>
          <a:endParaRPr lang="en-US" sz="1800" kern="1200" dirty="0" smtClean="0"/>
        </a:p>
      </dsp:txBody>
      <dsp:txXfrm>
        <a:off x="33" y="755940"/>
        <a:ext cx="3204641" cy="1141920"/>
      </dsp:txXfrm>
    </dsp:sp>
    <dsp:sp modelId="{A208BFD0-3C78-4D54-981D-C478598972DD}">
      <dsp:nvSpPr>
        <dsp:cNvPr id="0" name=""/>
        <dsp:cNvSpPr/>
      </dsp:nvSpPr>
      <dsp:spPr>
        <a:xfrm>
          <a:off x="3653324" y="7140"/>
          <a:ext cx="3204641"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t>Access control lists (ACLs)</a:t>
          </a:r>
          <a:endParaRPr lang="en-US" sz="1800" b="1" kern="1200" dirty="0" smtClean="0"/>
        </a:p>
      </dsp:txBody>
      <dsp:txXfrm>
        <a:off x="3653324" y="7140"/>
        <a:ext cx="3204641" cy="748800"/>
      </dsp:txXfrm>
    </dsp:sp>
    <dsp:sp modelId="{16DD0431-147A-4A83-9495-24A85CD1E839}">
      <dsp:nvSpPr>
        <dsp:cNvPr id="0" name=""/>
        <dsp:cNvSpPr/>
      </dsp:nvSpPr>
      <dsp:spPr>
        <a:xfrm>
          <a:off x="3653324" y="755940"/>
          <a:ext cx="3204641" cy="11419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Fine grained</a:t>
          </a:r>
          <a:endParaRPr lang="en-US" sz="1800" kern="1200" dirty="0" smtClean="0"/>
        </a:p>
        <a:p>
          <a:pPr marL="171450" lvl="1" indent="-171450" algn="l" defTabSz="800100">
            <a:lnSpc>
              <a:spcPct val="90000"/>
            </a:lnSpc>
            <a:spcBef>
              <a:spcPct val="0"/>
            </a:spcBef>
            <a:spcAft>
              <a:spcPct val="15000"/>
            </a:spcAft>
            <a:buChar char="••"/>
          </a:pPr>
          <a:r>
            <a:rPr lang="en-US" sz="1800" kern="1200" dirty="0" smtClean="0"/>
            <a:t>Relatively new and limited tool support</a:t>
          </a:r>
          <a:endParaRPr lang="en-US" sz="1800" kern="1200" dirty="0"/>
        </a:p>
      </dsp:txBody>
      <dsp:txXfrm>
        <a:off x="3653324" y="755940"/>
        <a:ext cx="3204641" cy="11419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1/22/2017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cd – command</a:t>
            </a:r>
          </a:p>
          <a:p>
            <a:pPr lvl="0"/>
            <a:r>
              <a:rPr lang="en-US" sz="1200" dirty="0" smtClean="0"/>
              <a:t>/</a:t>
            </a:r>
            <a:r>
              <a:rPr lang="en-US" sz="1200" dirty="0" err="1" smtClean="0"/>
              <a:t>usr</a:t>
            </a:r>
            <a:r>
              <a:rPr lang="en-US" sz="1200" dirty="0" smtClean="0"/>
              <a:t>/bin – argument</a:t>
            </a:r>
          </a:p>
          <a:p>
            <a:endParaRPr lang="en-US" sz="1200" dirty="0" smtClean="0"/>
          </a:p>
          <a:p>
            <a:r>
              <a:rPr lang="en-US" sz="1200" b="1" dirty="0" smtClean="0"/>
              <a:t>Command</a:t>
            </a:r>
          </a:p>
          <a:p>
            <a:pPr marL="171450" indent="-171450">
              <a:buFont typeface="Arial" panose="020B0604020202020204" pitchFamily="34" charset="0"/>
              <a:buChar char="•"/>
            </a:pPr>
            <a:r>
              <a:rPr lang="en-US" sz="1200" dirty="0" smtClean="0"/>
              <a:t>Direction to the computer to perform something</a:t>
            </a:r>
          </a:p>
          <a:p>
            <a:r>
              <a:rPr lang="en-US" sz="1200" b="1" dirty="0" smtClean="0"/>
              <a:t>Argument</a:t>
            </a:r>
          </a:p>
          <a:p>
            <a:pPr marL="171450" indent="-171450">
              <a:buFont typeface="Arial" panose="020B0604020202020204" pitchFamily="34" charset="0"/>
              <a:buChar char="•"/>
            </a:pPr>
            <a:r>
              <a:rPr lang="en-US" sz="1200" dirty="0" smtClean="0"/>
              <a:t>Relevant information to the computer to help execute the command, e.g.</a:t>
            </a:r>
            <a:r>
              <a:rPr lang="en-US" sz="1200" baseline="0" dirty="0" smtClean="0"/>
              <a:t> </a:t>
            </a:r>
            <a:r>
              <a:rPr lang="en-US" sz="1200" dirty="0" smtClean="0"/>
              <a:t>if you want to cd, it helps for the computer to know which folder you wish to go to</a:t>
            </a:r>
          </a:p>
          <a:p>
            <a:pPr marL="171450" indent="-171450">
              <a:buFont typeface="Arial" panose="020B0604020202020204" pitchFamily="34" charset="0"/>
              <a:buChar char="•"/>
            </a:pPr>
            <a:r>
              <a:rPr lang="en-US" sz="1200" dirty="0" smtClean="0"/>
              <a:t>Most commands have meaningful defaults, e.g. cd without arguments will take you to your home directory</a:t>
            </a:r>
          </a:p>
          <a:p>
            <a:endParaRPr lang="en-US" sz="1200" dirty="0"/>
          </a:p>
        </p:txBody>
      </p:sp>
      <p:sp>
        <p:nvSpPr>
          <p:cNvPr id="4" name="Slide Number Placeholder 3"/>
          <p:cNvSpPr>
            <a:spLocks noGrp="1"/>
          </p:cNvSpPr>
          <p:nvPr>
            <p:ph type="sldNum" sz="quarter" idx="10"/>
          </p:nvPr>
        </p:nvSpPr>
        <p:spPr/>
        <p:txBody>
          <a:bodyPr/>
          <a:lstStyle/>
          <a:p>
            <a:fld id="{71F1FBC0-CF35-4085-B8FE-571EA1201402}" type="slidenum">
              <a:rPr lang="en-US" smtClean="0"/>
              <a:t>11</a:t>
            </a:fld>
            <a:endParaRPr lang="en-US"/>
          </a:p>
        </p:txBody>
      </p:sp>
    </p:spTree>
    <p:extLst>
      <p:ext uri="{BB962C8B-B14F-4D97-AF65-F5344CB8AC3E}">
        <p14:creationId xmlns:p14="http://schemas.microsoft.com/office/powerpoint/2010/main" val="3172061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Options</a:t>
            </a:r>
          </a:p>
          <a:p>
            <a:pPr marL="171450" indent="-171450">
              <a:buFont typeface="Arial" panose="020B0604020202020204" pitchFamily="34" charset="0"/>
              <a:buChar char="•"/>
            </a:pPr>
            <a:r>
              <a:rPr lang="en-US" dirty="0" smtClean="0"/>
              <a:t>Indication to the command to behave in a certain way</a:t>
            </a:r>
          </a:p>
          <a:p>
            <a:pPr marL="171450" indent="-171450">
              <a:buFont typeface="Arial" panose="020B0604020202020204" pitchFamily="34" charset="0"/>
              <a:buChar char="•"/>
            </a:pPr>
            <a:r>
              <a:rPr lang="en-US" dirty="0" smtClean="0"/>
              <a:t>Modify default behavior of the command, e.g.</a:t>
            </a:r>
            <a:r>
              <a:rPr lang="en-US" baseline="0" dirty="0" smtClean="0"/>
              <a:t> </a:t>
            </a:r>
            <a:r>
              <a:rPr lang="en-US" dirty="0" smtClean="0"/>
              <a:t>ls vs ls –F = Show folders in a certain way</a:t>
            </a:r>
          </a:p>
          <a:p>
            <a:pPr marL="171450" indent="-171450">
              <a:buFont typeface="Arial" panose="020B0604020202020204" pitchFamily="34" charset="0"/>
              <a:buChar char="•"/>
            </a:pPr>
            <a:r>
              <a:rPr lang="en-US" dirty="0" smtClean="0"/>
              <a:t>Options are also called flags, or switches</a:t>
            </a:r>
          </a:p>
          <a:p>
            <a:pPr marL="171450" indent="-171450">
              <a:buFont typeface="Arial" panose="020B0604020202020204" pitchFamily="34" charset="0"/>
              <a:buChar char="•"/>
            </a:pPr>
            <a:r>
              <a:rPr lang="en-US" dirty="0" smtClean="0"/>
              <a:t>Start with a –</a:t>
            </a:r>
          </a:p>
          <a:p>
            <a:pPr marL="628650" lvl="1" indent="-171450">
              <a:buFont typeface="Arial" panose="020B0604020202020204" pitchFamily="34" charset="0"/>
              <a:buChar char="•"/>
            </a:pPr>
            <a:r>
              <a:rPr lang="en-US" dirty="0" smtClean="0"/>
              <a:t>No space between – and flag</a:t>
            </a:r>
          </a:p>
          <a:p>
            <a:pPr marL="628650" lvl="1" indent="-171450">
              <a:buFont typeface="Arial" panose="020B0604020202020204" pitchFamily="34" charset="0"/>
              <a:buChar char="•"/>
            </a:pPr>
            <a:r>
              <a:rPr lang="en-US" dirty="0" smtClean="0"/>
              <a:t>Usually one letter (e.g. –F),</a:t>
            </a:r>
            <a:r>
              <a:rPr lang="en-US" baseline="0" dirty="0" smtClean="0"/>
              <a:t> b</a:t>
            </a:r>
            <a:r>
              <a:rPr lang="en-US" dirty="0" smtClean="0"/>
              <a:t>ut can be full words (e.g. -debug)</a:t>
            </a:r>
          </a:p>
          <a:p>
            <a:pPr marL="171450" indent="-171450">
              <a:buFont typeface="Arial" panose="020B0604020202020204" pitchFamily="34" charset="0"/>
              <a:buChar char="•"/>
            </a:pPr>
            <a:r>
              <a:rPr lang="en-US" dirty="0" smtClean="0"/>
              <a:t>Options can be combined, e.g.</a:t>
            </a:r>
            <a:r>
              <a:rPr lang="en-US" baseline="0" dirty="0" smtClean="0"/>
              <a:t> </a:t>
            </a:r>
            <a:r>
              <a:rPr lang="en-US" dirty="0" smtClean="0"/>
              <a:t>ls –f –l</a:t>
            </a:r>
          </a:p>
          <a:p>
            <a:pPr marL="628650" lvl="1" indent="-171450">
              <a:buFont typeface="Arial" panose="020B0604020202020204" pitchFamily="34" charset="0"/>
              <a:buChar char="•"/>
            </a:pPr>
            <a:r>
              <a:rPr lang="en-US" dirty="0" smtClean="0"/>
              <a:t>For simplicity, single letter options may be written together, e.g. ls –</a:t>
            </a:r>
            <a:r>
              <a:rPr lang="en-US" dirty="0" err="1" smtClean="0"/>
              <a:t>fl</a:t>
            </a:r>
            <a:endParaRPr lang="en-US" dirty="0" smtClean="0"/>
          </a:p>
          <a:p>
            <a:pPr marL="171450" indent="-171450">
              <a:buFont typeface="Arial" panose="020B0604020202020204" pitchFamily="34" charset="0"/>
              <a:buChar char="•"/>
            </a:pPr>
            <a:r>
              <a:rPr lang="en-US" dirty="0" smtClean="0"/>
              <a:t>Most commands have many, many options, e.g. ls</a:t>
            </a:r>
          </a:p>
          <a:p>
            <a:pPr marL="628650" lvl="1" indent="-171450">
              <a:buFont typeface="Arial" panose="020B0604020202020204" pitchFamily="34" charset="0"/>
              <a:buChar char="•"/>
            </a:pPr>
            <a:r>
              <a:rPr lang="en-US" dirty="0" smtClean="0"/>
              <a:t>-aAbcCdeEfFghHilLmnopqrRstuvVx1</a:t>
            </a:r>
          </a:p>
          <a:p>
            <a:pPr marL="171450" indent="-171450">
              <a:buFont typeface="Arial" panose="020B0604020202020204" pitchFamily="34" charset="0"/>
              <a:buChar char="•"/>
            </a:pPr>
            <a:r>
              <a:rPr lang="en-US" dirty="0" smtClean="0"/>
              <a:t>Some option combinations are very popular, e.g. ls –al </a:t>
            </a:r>
          </a:p>
          <a:p>
            <a:pPr marL="628650" lvl="1" indent="-171450">
              <a:buFont typeface="Arial" panose="020B0604020202020204" pitchFamily="34" charset="0"/>
              <a:buChar char="•"/>
            </a:pPr>
            <a:r>
              <a:rPr lang="en-US" dirty="0" smtClean="0"/>
              <a:t>-a: also show hidden files</a:t>
            </a:r>
          </a:p>
          <a:p>
            <a:pPr marL="628650" lvl="1" indent="-171450">
              <a:buFont typeface="Arial" panose="020B0604020202020204" pitchFamily="34" charset="0"/>
              <a:buChar char="•"/>
            </a:pPr>
            <a:r>
              <a:rPr lang="en-US" dirty="0" smtClean="0"/>
              <a:t>-l: long listing (show details)</a:t>
            </a:r>
          </a:p>
          <a:p>
            <a:pPr marL="171450" lvl="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12</a:t>
            </a:fld>
            <a:endParaRPr lang="en-US"/>
          </a:p>
        </p:txBody>
      </p:sp>
    </p:spTree>
    <p:extLst>
      <p:ext uri="{BB962C8B-B14F-4D97-AF65-F5344CB8AC3E}">
        <p14:creationId xmlns:p14="http://schemas.microsoft.com/office/powerpoint/2010/main" val="71527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Column 1: </a:t>
            </a:r>
            <a:r>
              <a:rPr lang="en-US" dirty="0" smtClean="0"/>
              <a:t>First column in ls –al output has 10 characters, e.g. </a:t>
            </a:r>
            <a:r>
              <a:rPr lang="en-US" dirty="0" err="1" smtClean="0"/>
              <a:t>drwxr</a:t>
            </a:r>
            <a:r>
              <a:rPr lang="en-US" dirty="0" smtClean="0"/>
              <a:t>-</a:t>
            </a:r>
            <a:r>
              <a:rPr lang="en-US" dirty="0" err="1" smtClean="0"/>
              <a:t>xr</a:t>
            </a:r>
            <a:r>
              <a:rPr lang="en-US" dirty="0" smtClean="0"/>
              <a:t>-x</a:t>
            </a:r>
          </a:p>
          <a:p>
            <a:r>
              <a:rPr lang="en-US" dirty="0" smtClean="0"/>
              <a:t>First character: File type (d = directory, - = file, l = symbolic link)</a:t>
            </a:r>
          </a:p>
          <a:p>
            <a:r>
              <a:rPr lang="en-US" dirty="0" smtClean="0"/>
              <a:t>Remaining 9 characters:  File permissions</a:t>
            </a:r>
          </a:p>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20</a:t>
            </a:fld>
            <a:endParaRPr lang="en-US"/>
          </a:p>
        </p:txBody>
      </p:sp>
    </p:spTree>
    <p:extLst>
      <p:ext uri="{BB962C8B-B14F-4D97-AF65-F5344CB8AC3E}">
        <p14:creationId xmlns:p14="http://schemas.microsoft.com/office/powerpoint/2010/main" val="1209594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 permission for a user is specified by the third character</a:t>
            </a:r>
          </a:p>
          <a:p>
            <a:pPr marL="171450" indent="-171450">
              <a:buFont typeface="Arial" panose="020B0604020202020204" pitchFamily="34" charset="0"/>
              <a:buChar char="•"/>
            </a:pPr>
            <a:r>
              <a:rPr lang="en-US" dirty="0" smtClean="0"/>
              <a:t>x indicates execute permission is available</a:t>
            </a:r>
          </a:p>
          <a:p>
            <a:pPr marL="171450" indent="-171450">
              <a:buFont typeface="Arial" panose="020B0604020202020204" pitchFamily="34" charset="0"/>
              <a:buChar char="•"/>
            </a:pPr>
            <a:r>
              <a:rPr lang="en-US" dirty="0" smtClean="0"/>
              <a:t>- indicates user/ group/ world cannot execute the file</a:t>
            </a:r>
          </a:p>
          <a:p>
            <a:endParaRPr lang="en-US" dirty="0" smtClean="0"/>
          </a:p>
          <a:p>
            <a:r>
              <a:rPr lang="en-US" dirty="0" smtClean="0"/>
              <a:t>Other values are possible for this position</a:t>
            </a:r>
          </a:p>
          <a:p>
            <a:pPr marL="171450" indent="-171450">
              <a:buFont typeface="Arial" panose="020B0604020202020204" pitchFamily="34" charset="0"/>
              <a:buChar char="•"/>
            </a:pPr>
            <a:r>
              <a:rPr lang="en-US" dirty="0" smtClean="0"/>
              <a:t>s (</a:t>
            </a:r>
            <a:r>
              <a:rPr lang="en-US" dirty="0" err="1" smtClean="0"/>
              <a:t>setuid</a:t>
            </a:r>
            <a:r>
              <a:rPr lang="en-US" dirty="0" smtClean="0"/>
              <a:t>/ </a:t>
            </a:r>
            <a:r>
              <a:rPr lang="en-US" dirty="0" err="1" smtClean="0"/>
              <a:t>setgid</a:t>
            </a:r>
            <a:r>
              <a:rPr lang="en-US" dirty="0" smtClean="0"/>
              <a:t>)</a:t>
            </a:r>
          </a:p>
          <a:p>
            <a:pPr marL="628650" lvl="1" indent="-171450">
              <a:buFont typeface="Arial" panose="020B0604020202020204" pitchFamily="34" charset="0"/>
              <a:buChar char="•"/>
            </a:pPr>
            <a:r>
              <a:rPr lang="en-US" dirty="0" smtClean="0"/>
              <a:t>File runs with permission of owner/ group, not user executing the file</a:t>
            </a:r>
          </a:p>
          <a:p>
            <a:pPr marL="628650" lvl="1" indent="-171450">
              <a:buFont typeface="Arial" panose="020B0604020202020204" pitchFamily="34" charset="0"/>
              <a:buChar char="•"/>
            </a:pPr>
            <a:r>
              <a:rPr lang="en-US" dirty="0" smtClean="0"/>
              <a:t>Often used by developers to simplify testing</a:t>
            </a:r>
          </a:p>
          <a:p>
            <a:pPr marL="628650" lvl="1" indent="-171450">
              <a:buFont typeface="Arial" panose="020B0604020202020204" pitchFamily="34" charset="0"/>
              <a:buChar char="•"/>
            </a:pPr>
            <a:r>
              <a:rPr lang="en-US" dirty="0" smtClean="0"/>
              <a:t>Security hazard</a:t>
            </a:r>
          </a:p>
          <a:p>
            <a:pPr marL="171450" indent="-171450">
              <a:buFont typeface="Arial" panose="020B0604020202020204" pitchFamily="34" charset="0"/>
              <a:buChar char="•"/>
            </a:pPr>
            <a:r>
              <a:rPr lang="en-US" dirty="0" smtClean="0"/>
              <a:t>T (sticky bit)</a:t>
            </a:r>
          </a:p>
          <a:p>
            <a:pPr marL="628650" lvl="1" indent="-171450">
              <a:buFont typeface="Arial" panose="020B0604020202020204" pitchFamily="34" charset="0"/>
              <a:buChar char="•"/>
            </a:pPr>
            <a:r>
              <a:rPr lang="en-US" dirty="0" smtClean="0"/>
              <a:t>Users may write, but cannot move or delete files in this directory</a:t>
            </a:r>
          </a:p>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21</a:t>
            </a:fld>
            <a:endParaRPr lang="en-US"/>
          </a:p>
        </p:txBody>
      </p:sp>
    </p:spTree>
    <p:extLst>
      <p:ext uri="{BB962C8B-B14F-4D97-AF65-F5344CB8AC3E}">
        <p14:creationId xmlns:p14="http://schemas.microsoft.com/office/powerpoint/2010/main" val="474481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644</a:t>
            </a:r>
          </a:p>
          <a:p>
            <a:r>
              <a:rPr lang="en-US" dirty="0" smtClean="0"/>
              <a:t>664</a:t>
            </a:r>
          </a:p>
          <a:p>
            <a:r>
              <a:rPr lang="en-US" dirty="0" smtClean="0"/>
              <a:t>660</a:t>
            </a:r>
          </a:p>
          <a:p>
            <a:r>
              <a:rPr lang="en-US" dirty="0" smtClean="0"/>
              <a:t>777</a:t>
            </a:r>
          </a:p>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22</a:t>
            </a:fld>
            <a:endParaRPr lang="en-US"/>
          </a:p>
        </p:txBody>
      </p:sp>
    </p:spTree>
    <p:extLst>
      <p:ext uri="{BB962C8B-B14F-4D97-AF65-F5344CB8AC3E}">
        <p14:creationId xmlns:p14="http://schemas.microsoft.com/office/powerpoint/2010/main" val="158442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1/22/2017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1/22/2017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1/22/2017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1/22/2017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1/22/2017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1"/>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hyperlink" Target="http://www.nwfsc.edu/" TargetMode="Externa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2</a:t>
            </a:r>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10</a:t>
            </a:fld>
            <a:endParaRPr lang="en-US"/>
          </a:p>
        </p:txBody>
      </p:sp>
      <p:sp>
        <p:nvSpPr>
          <p:cNvPr id="2" name="Title 1"/>
          <p:cNvSpPr>
            <a:spLocks noGrp="1"/>
          </p:cNvSpPr>
          <p:nvPr>
            <p:ph type="title" idx="4294967295"/>
          </p:nvPr>
        </p:nvSpPr>
        <p:spPr>
          <a:xfrm>
            <a:off x="838200" y="914400"/>
            <a:ext cx="5275263" cy="715963"/>
          </a:xfrm>
        </p:spPr>
        <p:txBody>
          <a:bodyPr>
            <a:normAutofit fontScale="90000"/>
          </a:bodyPr>
          <a:lstStyle/>
          <a:p>
            <a:r>
              <a:rPr lang="en-US" dirty="0" smtClean="0"/>
              <a:t>Case sensitivity</a:t>
            </a:r>
            <a:endParaRPr lang="en-US" dirty="0"/>
          </a:p>
        </p:txBody>
      </p:sp>
      <p:sp>
        <p:nvSpPr>
          <p:cNvPr id="3" name="Content Placeholder 2"/>
          <p:cNvSpPr>
            <a:spLocks noGrp="1"/>
          </p:cNvSpPr>
          <p:nvPr>
            <p:ph sz="quarter" idx="4294967295"/>
          </p:nvPr>
        </p:nvSpPr>
        <p:spPr>
          <a:xfrm>
            <a:off x="914400" y="1676400"/>
            <a:ext cx="5275263" cy="3613150"/>
          </a:xfrm>
        </p:spPr>
        <p:txBody>
          <a:bodyPr>
            <a:noAutofit/>
          </a:bodyPr>
          <a:lstStyle/>
          <a:p>
            <a:r>
              <a:rPr lang="en-US" sz="1800" dirty="0" smtClean="0"/>
              <a:t>UNIX file systems are case sensitive</a:t>
            </a:r>
          </a:p>
          <a:p>
            <a:pPr lvl="1"/>
            <a:r>
              <a:rPr lang="en-US" sz="1800" dirty="0" smtClean="0"/>
              <a:t>/usr </a:t>
            </a:r>
            <a:r>
              <a:rPr lang="en-US" sz="1800" dirty="0" smtClean="0">
                <a:cs typeface="Arial"/>
              </a:rPr>
              <a:t>≠</a:t>
            </a:r>
            <a:endParaRPr lang="en-US" sz="1800" dirty="0" smtClean="0"/>
          </a:p>
          <a:p>
            <a:pPr lvl="2"/>
            <a:r>
              <a:rPr lang="en-US" sz="1800" dirty="0" smtClean="0"/>
              <a:t>/Usr, or</a:t>
            </a:r>
          </a:p>
          <a:p>
            <a:pPr lvl="2"/>
            <a:r>
              <a:rPr lang="en-US" sz="1800" dirty="0" smtClean="0"/>
              <a:t>/USR, or</a:t>
            </a:r>
          </a:p>
          <a:p>
            <a:pPr lvl="2"/>
            <a:r>
              <a:rPr lang="en-US" sz="1800" dirty="0" smtClean="0"/>
              <a:t>/</a:t>
            </a:r>
            <a:r>
              <a:rPr lang="en-US" sz="1800" dirty="0" err="1" smtClean="0"/>
              <a:t>usR</a:t>
            </a:r>
            <a:r>
              <a:rPr lang="en-US" sz="1800" dirty="0" smtClean="0"/>
              <a:t> </a:t>
            </a:r>
          </a:p>
          <a:p>
            <a:pPr lvl="2"/>
            <a:r>
              <a:rPr lang="en-US" sz="1800" dirty="0" err="1" smtClean="0"/>
              <a:t>etc</a:t>
            </a:r>
            <a:endParaRPr lang="en-US" sz="1800" dirty="0" smtClean="0"/>
          </a:p>
          <a:p>
            <a:pPr lvl="1"/>
            <a:endParaRPr lang="en-US" sz="1800" dirty="0" smtClean="0"/>
          </a:p>
          <a:p>
            <a:pPr lvl="1"/>
            <a:r>
              <a:rPr lang="en-US" sz="1800" dirty="0" smtClean="0"/>
              <a:t>/home/bob/sample/file2.txt </a:t>
            </a:r>
            <a:r>
              <a:rPr lang="en-US" sz="1800" dirty="0" smtClean="0">
                <a:cs typeface="Arial"/>
              </a:rPr>
              <a:t>≠</a:t>
            </a:r>
          </a:p>
          <a:p>
            <a:pPr lvl="2"/>
            <a:r>
              <a:rPr lang="en-US" sz="1800" dirty="0"/>
              <a:t>/</a:t>
            </a:r>
            <a:r>
              <a:rPr lang="en-US" sz="1800" dirty="0" smtClean="0"/>
              <a:t>home/Bob/sample/file2.txt, or</a:t>
            </a:r>
          </a:p>
          <a:p>
            <a:pPr lvl="2"/>
            <a:r>
              <a:rPr lang="en-US" sz="1800" dirty="0"/>
              <a:t>/</a:t>
            </a:r>
            <a:r>
              <a:rPr lang="en-US" sz="1800" dirty="0" smtClean="0"/>
              <a:t>home/BOB/sample/file2.txt, or</a:t>
            </a:r>
          </a:p>
          <a:p>
            <a:pPr lvl="2"/>
            <a:r>
              <a:rPr lang="en-US" sz="1800" dirty="0" smtClean="0"/>
              <a:t>/</a:t>
            </a:r>
            <a:r>
              <a:rPr lang="en-US" sz="1800" dirty="0"/>
              <a:t>H</a:t>
            </a:r>
            <a:r>
              <a:rPr lang="en-US" sz="1800" dirty="0" smtClean="0"/>
              <a:t>ome/bob/sample/file2.txt</a:t>
            </a:r>
          </a:p>
          <a:p>
            <a:pPr lvl="2"/>
            <a:r>
              <a:rPr lang="en-US" sz="1800" dirty="0" err="1" smtClean="0"/>
              <a:t>etc</a:t>
            </a:r>
            <a:endParaRPr lang="en-US" sz="1800" dirty="0"/>
          </a:p>
        </p:txBody>
      </p:sp>
    </p:spTree>
    <p:extLst>
      <p:ext uri="{BB962C8B-B14F-4D97-AF65-F5344CB8AC3E}">
        <p14:creationId xmlns:p14="http://schemas.microsoft.com/office/powerpoint/2010/main" val="2186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11</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Moving around</a:t>
            </a:r>
            <a:endParaRPr lang="en-US" dirty="0"/>
          </a:p>
        </p:txBody>
      </p:sp>
      <p:sp>
        <p:nvSpPr>
          <p:cNvPr id="3" name="Content Placeholder 2"/>
          <p:cNvSpPr>
            <a:spLocks noGrp="1"/>
          </p:cNvSpPr>
          <p:nvPr>
            <p:ph sz="quarter" idx="4294967295"/>
          </p:nvPr>
        </p:nvSpPr>
        <p:spPr>
          <a:xfrm>
            <a:off x="533400" y="1676400"/>
            <a:ext cx="4648200" cy="4800600"/>
          </a:xfrm>
        </p:spPr>
        <p:txBody>
          <a:bodyPr>
            <a:noAutofit/>
          </a:bodyPr>
          <a:lstStyle/>
          <a:p>
            <a:r>
              <a:rPr lang="en-US" sz="1600" dirty="0" err="1" smtClean="0"/>
              <a:t>pwd</a:t>
            </a:r>
            <a:endParaRPr lang="en-US" sz="1600" dirty="0" smtClean="0"/>
          </a:p>
          <a:p>
            <a:pPr lvl="1"/>
            <a:r>
              <a:rPr lang="en-US" sz="1600" u="sng" dirty="0" smtClean="0"/>
              <a:t>P</a:t>
            </a:r>
            <a:r>
              <a:rPr lang="en-US" sz="1600" dirty="0" smtClean="0"/>
              <a:t>resent </a:t>
            </a:r>
            <a:r>
              <a:rPr lang="en-US" sz="1600" u="sng" dirty="0" smtClean="0"/>
              <a:t>W</a:t>
            </a:r>
            <a:r>
              <a:rPr lang="en-US" sz="1600" dirty="0" smtClean="0"/>
              <a:t>orking </a:t>
            </a:r>
            <a:r>
              <a:rPr lang="en-US" sz="1600" u="sng" dirty="0" smtClean="0"/>
              <a:t>D</a:t>
            </a:r>
            <a:r>
              <a:rPr lang="en-US" sz="1600" dirty="0" smtClean="0"/>
              <a:t>irectory</a:t>
            </a:r>
          </a:p>
          <a:p>
            <a:pPr lvl="1"/>
            <a:r>
              <a:rPr lang="en-US" sz="1600" dirty="0"/>
              <a:t>e</a:t>
            </a:r>
            <a:r>
              <a:rPr lang="en-US" sz="1600" dirty="0" smtClean="0"/>
              <a:t>.g.</a:t>
            </a:r>
          </a:p>
          <a:p>
            <a:pPr lvl="2"/>
            <a:r>
              <a:rPr lang="en-US" sz="1600" dirty="0" smtClean="0"/>
              <a:t>[</a:t>
            </a:r>
            <a:r>
              <a:rPr lang="en-US" sz="1600" dirty="0"/>
              <a:t>alice@sunshine ~]$ </a:t>
            </a:r>
            <a:r>
              <a:rPr lang="en-US" sz="1600" dirty="0" err="1">
                <a:solidFill>
                  <a:srgbClr val="FF0000"/>
                </a:solidFill>
              </a:rPr>
              <a:t>pwd</a:t>
            </a:r>
            <a:endParaRPr lang="en-US" sz="1600" dirty="0">
              <a:solidFill>
                <a:srgbClr val="FF0000"/>
              </a:solidFill>
            </a:endParaRPr>
          </a:p>
          <a:p>
            <a:pPr lvl="2"/>
            <a:r>
              <a:rPr lang="en-US" sz="1600" dirty="0"/>
              <a:t>[alice@sunshine ~]$ </a:t>
            </a:r>
            <a:r>
              <a:rPr lang="en-US" sz="1600" dirty="0" smtClean="0">
                <a:solidFill>
                  <a:srgbClr val="FF0000"/>
                </a:solidFill>
              </a:rPr>
              <a:t>/</a:t>
            </a:r>
            <a:r>
              <a:rPr lang="en-US" sz="1600" dirty="0">
                <a:solidFill>
                  <a:srgbClr val="FF0000"/>
                </a:solidFill>
              </a:rPr>
              <a:t>home/</a:t>
            </a:r>
            <a:r>
              <a:rPr lang="en-US" sz="1600" dirty="0" err="1">
                <a:solidFill>
                  <a:srgbClr val="FF0000"/>
                </a:solidFill>
              </a:rPr>
              <a:t>alice</a:t>
            </a:r>
            <a:endParaRPr lang="en-US" sz="1600" dirty="0">
              <a:solidFill>
                <a:srgbClr val="FF0000"/>
              </a:solidFill>
            </a:endParaRPr>
          </a:p>
          <a:p>
            <a:r>
              <a:rPr lang="en-US" sz="1600" dirty="0" smtClean="0"/>
              <a:t>cd</a:t>
            </a:r>
          </a:p>
          <a:p>
            <a:pPr lvl="1"/>
            <a:r>
              <a:rPr lang="en-US" sz="1600" dirty="0" smtClean="0"/>
              <a:t>Change Directory</a:t>
            </a:r>
          </a:p>
          <a:p>
            <a:pPr lvl="1"/>
            <a:r>
              <a:rPr lang="en-US" sz="1600" dirty="0" smtClean="0"/>
              <a:t>e.g.</a:t>
            </a:r>
          </a:p>
          <a:p>
            <a:pPr lvl="2"/>
            <a:r>
              <a:rPr lang="en-US" sz="1600" dirty="0"/>
              <a:t>[alice@sunshine ~]$ </a:t>
            </a:r>
            <a:r>
              <a:rPr lang="en-US" sz="1600" dirty="0">
                <a:solidFill>
                  <a:srgbClr val="FF0000"/>
                </a:solidFill>
              </a:rPr>
              <a:t>cd /</a:t>
            </a:r>
            <a:r>
              <a:rPr lang="en-US" sz="1600" dirty="0" smtClean="0">
                <a:solidFill>
                  <a:srgbClr val="FF0000"/>
                </a:solidFill>
              </a:rPr>
              <a:t>usr/bin</a:t>
            </a:r>
            <a:r>
              <a:rPr lang="en-US" sz="1600" dirty="0" smtClean="0"/>
              <a:t> (absolute path specified)</a:t>
            </a:r>
            <a:endParaRPr lang="en-US" sz="1600" dirty="0"/>
          </a:p>
          <a:p>
            <a:pPr lvl="2"/>
            <a:r>
              <a:rPr lang="en-US" sz="1600" dirty="0"/>
              <a:t>[alice@sunshine bin]$ </a:t>
            </a:r>
            <a:r>
              <a:rPr lang="en-US" sz="1600" dirty="0" err="1">
                <a:solidFill>
                  <a:srgbClr val="FF0000"/>
                </a:solidFill>
              </a:rPr>
              <a:t>pwd</a:t>
            </a:r>
            <a:endParaRPr lang="en-US" sz="1600" dirty="0">
              <a:solidFill>
                <a:srgbClr val="FF0000"/>
              </a:solidFill>
            </a:endParaRPr>
          </a:p>
          <a:p>
            <a:pPr lvl="2"/>
            <a:r>
              <a:rPr lang="en-US" sz="1600" dirty="0"/>
              <a:t>[alice@sunshine </a:t>
            </a:r>
            <a:r>
              <a:rPr lang="en-US" sz="1600" dirty="0" smtClean="0"/>
              <a:t>bin]$ </a:t>
            </a:r>
            <a:r>
              <a:rPr lang="en-US" sz="1600" dirty="0" smtClean="0">
                <a:solidFill>
                  <a:srgbClr val="FF0000"/>
                </a:solidFill>
              </a:rPr>
              <a:t>/usr/bin</a:t>
            </a:r>
          </a:p>
          <a:p>
            <a:r>
              <a:rPr lang="en-US" sz="1800" dirty="0" smtClean="0">
                <a:solidFill>
                  <a:srgbClr val="FF0000"/>
                </a:solidFill>
              </a:rPr>
              <a:t>~ = </a:t>
            </a:r>
            <a:r>
              <a:rPr lang="en-US" sz="1600" dirty="0" smtClean="0"/>
              <a:t>home </a:t>
            </a:r>
            <a:r>
              <a:rPr lang="en-US" sz="1600" dirty="0"/>
              <a:t>directory</a:t>
            </a:r>
            <a:endParaRPr lang="en-US" sz="1600" dirty="0" smtClean="0"/>
          </a:p>
          <a:p>
            <a:r>
              <a:rPr lang="en-US" sz="1600" dirty="0" smtClean="0"/>
              <a:t>.. =  </a:t>
            </a:r>
            <a:r>
              <a:rPr lang="en-US" sz="1600" dirty="0"/>
              <a:t>folder just above current folder</a:t>
            </a:r>
          </a:p>
          <a:p>
            <a:r>
              <a:rPr lang="en-US" sz="1600" dirty="0" smtClean="0"/>
              <a:t>.  = current folder</a:t>
            </a:r>
            <a:endParaRPr lang="en-US" sz="16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837204"/>
            <a:ext cx="3581400" cy="3219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3171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12</a:t>
            </a:fld>
            <a:endParaRPr lang="en-US"/>
          </a:p>
        </p:txBody>
      </p:sp>
      <p:sp>
        <p:nvSpPr>
          <p:cNvPr id="2" name="Title 1"/>
          <p:cNvSpPr>
            <a:spLocks noGrp="1"/>
          </p:cNvSpPr>
          <p:nvPr>
            <p:ph type="title" idx="4294967295"/>
          </p:nvPr>
        </p:nvSpPr>
        <p:spPr>
          <a:xfrm>
            <a:off x="838200" y="914400"/>
            <a:ext cx="7391400" cy="715963"/>
          </a:xfrm>
        </p:spPr>
        <p:txBody>
          <a:bodyPr>
            <a:normAutofit fontScale="90000"/>
          </a:bodyPr>
          <a:lstStyle/>
          <a:p>
            <a:r>
              <a:rPr lang="en-US" dirty="0" smtClean="0"/>
              <a:t>Listing folder contents</a:t>
            </a:r>
            <a:endParaRPr lang="en-US" dirty="0"/>
          </a:p>
        </p:txBody>
      </p:sp>
      <p:sp>
        <p:nvSpPr>
          <p:cNvPr id="3" name="Content Placeholder 2"/>
          <p:cNvSpPr>
            <a:spLocks noGrp="1"/>
          </p:cNvSpPr>
          <p:nvPr>
            <p:ph sz="quarter" idx="4294967295"/>
          </p:nvPr>
        </p:nvSpPr>
        <p:spPr>
          <a:xfrm>
            <a:off x="152400" y="1676400"/>
            <a:ext cx="4191000" cy="3613150"/>
          </a:xfrm>
        </p:spPr>
        <p:txBody>
          <a:bodyPr>
            <a:noAutofit/>
          </a:bodyPr>
          <a:lstStyle/>
          <a:p>
            <a:r>
              <a:rPr lang="en-US" sz="1800" dirty="0" err="1" smtClean="0"/>
              <a:t>ls</a:t>
            </a:r>
            <a:endParaRPr lang="en-US" sz="1800" dirty="0" smtClean="0"/>
          </a:p>
          <a:p>
            <a:pPr lvl="1"/>
            <a:r>
              <a:rPr lang="en-US" sz="1800" dirty="0"/>
              <a:t>[alice@sunshine ~]$ </a:t>
            </a:r>
            <a:r>
              <a:rPr lang="en-US" sz="1800" dirty="0" err="1"/>
              <a:t>ls</a:t>
            </a:r>
            <a:endParaRPr lang="en-US" sz="1800" dirty="0"/>
          </a:p>
          <a:p>
            <a:pPr lvl="1"/>
            <a:r>
              <a:rPr lang="en-US" sz="1800" dirty="0"/>
              <a:t>Desktop  Documents  Downloads  hello.txt  Music  Pictures  Public  Templates  </a:t>
            </a:r>
            <a:r>
              <a:rPr lang="en-US" sz="1800" dirty="0" smtClean="0"/>
              <a:t>Videos</a:t>
            </a:r>
          </a:p>
          <a:p>
            <a:pPr lvl="1"/>
            <a:endParaRPr lang="en-US" sz="800" dirty="0" smtClean="0"/>
          </a:p>
          <a:p>
            <a:pPr lvl="1"/>
            <a:r>
              <a:rPr lang="en-US" sz="1800" dirty="0" smtClean="0"/>
              <a:t>To distinguish folders from files</a:t>
            </a:r>
          </a:p>
          <a:p>
            <a:pPr lvl="2"/>
            <a:r>
              <a:rPr lang="en-US" sz="1800" dirty="0" smtClean="0"/>
              <a:t>[</a:t>
            </a:r>
            <a:r>
              <a:rPr lang="en-US" sz="1800" dirty="0"/>
              <a:t>alice@sunshine ~]$ </a:t>
            </a:r>
            <a:r>
              <a:rPr lang="en-US" sz="1800" dirty="0" err="1"/>
              <a:t>ls</a:t>
            </a:r>
            <a:r>
              <a:rPr lang="en-US" sz="1800" dirty="0"/>
              <a:t> -F</a:t>
            </a:r>
          </a:p>
          <a:p>
            <a:pPr lvl="2"/>
            <a:r>
              <a:rPr lang="en-US" sz="1800" dirty="0"/>
              <a:t>Desktop/  Documents/  Downloads/  hello.txt  Music/  Pictures/  Public/  Templates/  Videos/</a:t>
            </a:r>
          </a:p>
          <a:p>
            <a:pPr lvl="2"/>
            <a:r>
              <a:rPr lang="en-US" sz="1800" dirty="0" smtClean="0"/>
              <a:t>Folders marked by trailing </a:t>
            </a:r>
            <a:r>
              <a:rPr lang="en-US" sz="1800" dirty="0" smtClean="0"/>
              <a:t>/</a:t>
            </a:r>
          </a:p>
          <a:p>
            <a:pPr lvl="1"/>
            <a:endParaRPr lang="en-US" sz="800" dirty="0" smtClean="0"/>
          </a:p>
          <a:p>
            <a:pPr lvl="1"/>
            <a:r>
              <a:rPr lang="en-US" sz="1800" dirty="0" smtClean="0"/>
              <a:t>ls –al shows long listing with hidden files and folders</a:t>
            </a:r>
            <a:endParaRPr lang="en-US" sz="1800"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1752600"/>
            <a:ext cx="4519612" cy="4478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66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2A50E9-E5F6-4F1F-91E8-37824CF40063}" type="slidenum">
              <a:rPr lang="en-US" smtClean="0"/>
              <a:pPr/>
              <a:t>13</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Shell expansions</a:t>
            </a:r>
            <a:endParaRPr lang="en-US" dirty="0"/>
          </a:p>
        </p:txBody>
      </p:sp>
      <p:sp>
        <p:nvSpPr>
          <p:cNvPr id="3" name="Content Placeholder 2"/>
          <p:cNvSpPr>
            <a:spLocks noGrp="1"/>
          </p:cNvSpPr>
          <p:nvPr>
            <p:ph sz="quarter" idx="4294967295"/>
          </p:nvPr>
        </p:nvSpPr>
        <p:spPr>
          <a:xfrm>
            <a:off x="762000" y="1676400"/>
            <a:ext cx="8229600" cy="1905000"/>
          </a:xfrm>
        </p:spPr>
        <p:txBody>
          <a:bodyPr>
            <a:normAutofit/>
          </a:bodyPr>
          <a:lstStyle/>
          <a:p>
            <a:r>
              <a:rPr lang="en-US" sz="1800" dirty="0" smtClean="0"/>
              <a:t>GUI is convenient</a:t>
            </a:r>
          </a:p>
          <a:p>
            <a:pPr lvl="1"/>
            <a:r>
              <a:rPr lang="en-US" sz="1800" dirty="0" smtClean="0"/>
              <a:t>But CLI has its own tricks</a:t>
            </a:r>
          </a:p>
          <a:p>
            <a:r>
              <a:rPr lang="en-US" sz="1800" dirty="0" smtClean="0"/>
              <a:t>Shell expansions (wildcards) simplify command entry</a:t>
            </a:r>
          </a:p>
          <a:p>
            <a:r>
              <a:rPr lang="en-US" sz="1800" dirty="0" smtClean="0"/>
              <a:t>Wildcards</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979742732"/>
              </p:ext>
            </p:extLst>
          </p:nvPr>
        </p:nvGraphicFramePr>
        <p:xfrm>
          <a:off x="762000" y="3200400"/>
          <a:ext cx="4191000" cy="2103120"/>
        </p:xfrm>
        <a:graphic>
          <a:graphicData uri="http://schemas.openxmlformats.org/drawingml/2006/table">
            <a:tbl>
              <a:tblPr firstRow="1" bandRow="1">
                <a:tableStyleId>{5C22544A-7EE6-4342-B048-85BDC9FD1C3A}</a:tableStyleId>
              </a:tblPr>
              <a:tblGrid>
                <a:gridCol w="563068"/>
                <a:gridCol w="1646732"/>
                <a:gridCol w="1981200"/>
              </a:tblGrid>
              <a:tr h="609600">
                <a:tc>
                  <a:txBody>
                    <a:bodyPr/>
                    <a:lstStyle/>
                    <a:p>
                      <a:r>
                        <a:rPr kumimoji="0" lang="en-US" sz="1800" b="0" kern="1200" dirty="0" smtClean="0">
                          <a:solidFill>
                            <a:schemeClr val="dk1"/>
                          </a:solidFill>
                          <a:latin typeface="+mn-lt"/>
                          <a:ea typeface="+mn-ea"/>
                          <a:cs typeface="+mn-cs"/>
                        </a:rPr>
                        <a:t>?</a:t>
                      </a:r>
                      <a:endParaRPr kumimoji="0" lang="en-US" sz="1800" b="0" kern="1200" dirty="0">
                        <a:solidFill>
                          <a:schemeClr val="dk1"/>
                        </a:solidFill>
                        <a:latin typeface="+mn-lt"/>
                        <a:ea typeface="+mn-ea"/>
                        <a:cs typeface="+mn-cs"/>
                      </a:endParaRPr>
                    </a:p>
                  </a:txBody>
                  <a:tcPr/>
                </a:tc>
                <a:tc>
                  <a:txBody>
                    <a:bodyPr/>
                    <a:lstStyle/>
                    <a:p>
                      <a:r>
                        <a:rPr kumimoji="0" lang="en-US" sz="1800" b="0" kern="1200" dirty="0" smtClean="0">
                          <a:solidFill>
                            <a:schemeClr val="dk1"/>
                          </a:solidFill>
                          <a:latin typeface="+mn-lt"/>
                          <a:ea typeface="+mn-ea"/>
                          <a:cs typeface="+mn-cs"/>
                        </a:rPr>
                        <a:t>Matches any zero or one characters</a:t>
                      </a:r>
                      <a:endParaRPr kumimoji="0" lang="en-US" sz="1800" b="0" kern="1200" dirty="0">
                        <a:solidFill>
                          <a:schemeClr val="dk1"/>
                        </a:solidFill>
                        <a:latin typeface="+mn-lt"/>
                        <a:ea typeface="+mn-ea"/>
                        <a:cs typeface="+mn-cs"/>
                      </a:endParaRPr>
                    </a:p>
                  </a:txBody>
                  <a:tcPr/>
                </a:tc>
                <a:tc>
                  <a:txBody>
                    <a:bodyPr/>
                    <a:lstStyle/>
                    <a:p>
                      <a:r>
                        <a:rPr kumimoji="0" lang="en-US" sz="1800" b="0" kern="1200" dirty="0" err="1" smtClean="0">
                          <a:solidFill>
                            <a:schemeClr val="dk1"/>
                          </a:solidFill>
                          <a:latin typeface="+mn-lt"/>
                          <a:ea typeface="+mn-ea"/>
                          <a:cs typeface="+mn-cs"/>
                        </a:rPr>
                        <a:t>re?d</a:t>
                      </a:r>
                      <a:r>
                        <a:rPr kumimoji="0" lang="en-US" sz="1800" b="0" kern="1200" dirty="0" smtClean="0">
                          <a:solidFill>
                            <a:schemeClr val="dk1"/>
                          </a:solidFill>
                          <a:latin typeface="+mn-lt"/>
                          <a:ea typeface="+mn-ea"/>
                          <a:cs typeface="+mn-cs"/>
                        </a:rPr>
                        <a:t> matches red, reed and read but not reads</a:t>
                      </a:r>
                    </a:p>
                  </a:txBody>
                  <a:tcPr/>
                </a:tc>
              </a:tr>
              <a:tr h="655320">
                <a:tc>
                  <a:txBody>
                    <a:bodyPr/>
                    <a:lstStyle/>
                    <a:p>
                      <a:r>
                        <a:rPr lang="en-US" sz="1800" dirty="0" smtClean="0"/>
                        <a:t>*</a:t>
                      </a:r>
                      <a:endParaRPr lang="en-US" sz="1800" dirty="0"/>
                    </a:p>
                  </a:txBody>
                  <a:tcPr/>
                </a:tc>
                <a:tc>
                  <a:txBody>
                    <a:bodyPr/>
                    <a:lstStyle/>
                    <a:p>
                      <a:r>
                        <a:rPr lang="en-US" sz="1800" dirty="0" smtClean="0"/>
                        <a:t>Matches any zero or more characters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kern="1200" dirty="0" smtClean="0">
                          <a:solidFill>
                            <a:schemeClr val="dk1"/>
                          </a:solidFill>
                          <a:latin typeface="+mn-lt"/>
                          <a:ea typeface="+mn-ea"/>
                          <a:cs typeface="+mn-cs"/>
                        </a:rPr>
                        <a:t>re* matches red, reed, read and reads</a:t>
                      </a:r>
                    </a:p>
                  </a:txBody>
                  <a:tcPr/>
                </a:tc>
              </a:tr>
            </a:tbl>
          </a:graphicData>
        </a:graphic>
      </p:graphicFrame>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99" y="3124200"/>
            <a:ext cx="3438525" cy="2095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84553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14</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File management</a:t>
            </a:r>
            <a:endParaRPr lang="en-US" dirty="0"/>
          </a:p>
        </p:txBody>
      </p:sp>
      <p:sp>
        <p:nvSpPr>
          <p:cNvPr id="3" name="Content Placeholder 2"/>
          <p:cNvSpPr>
            <a:spLocks noGrp="1"/>
          </p:cNvSpPr>
          <p:nvPr>
            <p:ph sz="quarter" idx="4294967295"/>
          </p:nvPr>
        </p:nvSpPr>
        <p:spPr>
          <a:xfrm>
            <a:off x="914400" y="1752600"/>
            <a:ext cx="5181600" cy="2209800"/>
          </a:xfrm>
        </p:spPr>
        <p:txBody>
          <a:bodyPr>
            <a:normAutofit/>
          </a:bodyPr>
          <a:lstStyle/>
          <a:p>
            <a:r>
              <a:rPr lang="en-US" sz="1800" dirty="0" err="1" smtClean="0"/>
              <a:t>mkdir</a:t>
            </a:r>
            <a:r>
              <a:rPr lang="en-US" sz="1800" dirty="0" smtClean="0"/>
              <a:t> -- Creates </a:t>
            </a:r>
            <a:r>
              <a:rPr lang="en-US" sz="1800" dirty="0" smtClean="0"/>
              <a:t>directories</a:t>
            </a:r>
          </a:p>
          <a:p>
            <a:r>
              <a:rPr lang="en-US" sz="1800" dirty="0" err="1" smtClean="0"/>
              <a:t>rmdir</a:t>
            </a:r>
            <a:r>
              <a:rPr lang="en-US" sz="1800" dirty="0" smtClean="0"/>
              <a:t> -- Removes directories</a:t>
            </a:r>
            <a:endParaRPr lang="en-US" sz="1800"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38400"/>
            <a:ext cx="6324600" cy="3721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4686300" y="2971800"/>
            <a:ext cx="1104900" cy="304800"/>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791200" y="4287621"/>
            <a:ext cx="2531462" cy="369332"/>
          </a:xfrm>
          <a:prstGeom prst="rect">
            <a:avLst/>
          </a:prstGeom>
          <a:noFill/>
        </p:spPr>
        <p:txBody>
          <a:bodyPr wrap="none" rtlCol="0">
            <a:spAutoFit/>
          </a:bodyPr>
          <a:lstStyle/>
          <a:p>
            <a:r>
              <a:rPr lang="en-US" dirty="0" err="1" smtClean="0"/>
              <a:t>new_directory</a:t>
            </a:r>
            <a:r>
              <a:rPr lang="en-US" dirty="0" smtClean="0"/>
              <a:t> is gone!</a:t>
            </a:r>
            <a:endParaRPr lang="en-US" dirty="0"/>
          </a:p>
        </p:txBody>
      </p:sp>
      <p:cxnSp>
        <p:nvCxnSpPr>
          <p:cNvPr id="9" name="Straight Arrow Connector 8"/>
          <p:cNvCxnSpPr/>
          <p:nvPr/>
        </p:nvCxnSpPr>
        <p:spPr>
          <a:xfrm flipH="1">
            <a:off x="4686300" y="4472287"/>
            <a:ext cx="1104900" cy="184666"/>
          </a:xfrm>
          <a:prstGeom prst="straightConnector1">
            <a:avLst/>
          </a:prstGeom>
          <a:ln>
            <a:solidFill>
              <a:srgbClr val="00B0F0"/>
            </a:solidFill>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2743200" y="2708031"/>
            <a:ext cx="1371600" cy="30480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743200" y="4287621"/>
            <a:ext cx="1371600" cy="30480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436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15</a:t>
            </a:fld>
            <a:endParaRPr lang="en-US"/>
          </a:p>
        </p:txBody>
      </p:sp>
      <p:sp>
        <p:nvSpPr>
          <p:cNvPr id="2" name="Title 1"/>
          <p:cNvSpPr>
            <a:spLocks noGrp="1"/>
          </p:cNvSpPr>
          <p:nvPr>
            <p:ph type="title" idx="4294967295"/>
          </p:nvPr>
        </p:nvSpPr>
        <p:spPr>
          <a:xfrm>
            <a:off x="838200" y="838200"/>
            <a:ext cx="7620000" cy="715963"/>
          </a:xfrm>
        </p:spPr>
        <p:txBody>
          <a:bodyPr>
            <a:normAutofit fontScale="90000"/>
          </a:bodyPr>
          <a:lstStyle/>
          <a:p>
            <a:r>
              <a:rPr lang="en-US" dirty="0" smtClean="0"/>
              <a:t>Copying and moving files</a:t>
            </a:r>
            <a:endParaRPr lang="en-US" dirty="0"/>
          </a:p>
        </p:txBody>
      </p:sp>
      <p:sp>
        <p:nvSpPr>
          <p:cNvPr id="3" name="Content Placeholder 2"/>
          <p:cNvSpPr>
            <a:spLocks noGrp="1"/>
          </p:cNvSpPr>
          <p:nvPr>
            <p:ph sz="quarter" idx="4294967295"/>
          </p:nvPr>
        </p:nvSpPr>
        <p:spPr>
          <a:xfrm>
            <a:off x="650753" y="1949450"/>
            <a:ext cx="3540247" cy="3613150"/>
          </a:xfrm>
        </p:spPr>
        <p:txBody>
          <a:bodyPr>
            <a:noAutofit/>
          </a:bodyPr>
          <a:lstStyle/>
          <a:p>
            <a:r>
              <a:rPr lang="en-US" sz="1800" dirty="0" smtClean="0"/>
              <a:t>General syntax</a:t>
            </a:r>
          </a:p>
          <a:p>
            <a:pPr lvl="1"/>
            <a:r>
              <a:rPr lang="en-US" sz="1800" dirty="0" smtClean="0"/>
              <a:t>&lt;</a:t>
            </a:r>
            <a:r>
              <a:rPr lang="en-US" sz="1800" dirty="0" err="1"/>
              <a:t>cmd</a:t>
            </a:r>
            <a:r>
              <a:rPr lang="en-US" sz="1800" dirty="0"/>
              <a:t>&gt; &lt;source&gt; &lt;target</a:t>
            </a:r>
            <a:r>
              <a:rPr lang="en-US" sz="1800" dirty="0" smtClean="0"/>
              <a:t>&gt;</a:t>
            </a:r>
            <a:endParaRPr lang="en-US" sz="1800" dirty="0"/>
          </a:p>
          <a:p>
            <a:r>
              <a:rPr lang="en-US" sz="1800" dirty="0" smtClean="0"/>
              <a:t>Copy:  </a:t>
            </a:r>
            <a:r>
              <a:rPr lang="en-US" sz="1800" dirty="0" err="1" smtClean="0"/>
              <a:t>cp</a:t>
            </a:r>
            <a:endParaRPr lang="en-US" sz="1800" dirty="0" smtClean="0"/>
          </a:p>
          <a:p>
            <a:r>
              <a:rPr lang="en-US" sz="1800" dirty="0" smtClean="0"/>
              <a:t>Move: mv</a:t>
            </a:r>
          </a:p>
          <a:p>
            <a:r>
              <a:rPr lang="en-US" sz="1800" dirty="0" smtClean="0"/>
              <a:t>Recursion: </a:t>
            </a:r>
            <a:r>
              <a:rPr lang="en-US" sz="1800" dirty="0"/>
              <a:t>If folder contains folders and files and folders within those </a:t>
            </a:r>
            <a:r>
              <a:rPr lang="en-US" sz="1800" dirty="0" smtClean="0"/>
              <a:t>folders</a:t>
            </a:r>
          </a:p>
          <a:p>
            <a:pPr lvl="1"/>
            <a:r>
              <a:rPr lang="en-US" sz="1800" dirty="0" err="1"/>
              <a:t>cp</a:t>
            </a:r>
            <a:r>
              <a:rPr lang="en-US" sz="1800" dirty="0"/>
              <a:t> only operates at the top level files</a:t>
            </a:r>
          </a:p>
          <a:p>
            <a:pPr lvl="2"/>
            <a:r>
              <a:rPr lang="en-US" sz="1800" dirty="0"/>
              <a:t>mv is always recursive</a:t>
            </a:r>
          </a:p>
          <a:p>
            <a:endParaRPr lang="en-US" sz="1800" dirty="0"/>
          </a:p>
          <a:p>
            <a:endParaRPr lang="en-US" sz="1800"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324" y="1752600"/>
            <a:ext cx="4191000" cy="17784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81400"/>
            <a:ext cx="3962400" cy="31796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77898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16</a:t>
            </a:fld>
            <a:endParaRPr lang="en-US"/>
          </a:p>
        </p:txBody>
      </p:sp>
      <p:sp>
        <p:nvSpPr>
          <p:cNvPr id="2" name="Title 1"/>
          <p:cNvSpPr>
            <a:spLocks noGrp="1"/>
          </p:cNvSpPr>
          <p:nvPr>
            <p:ph type="title" idx="4294967295"/>
          </p:nvPr>
        </p:nvSpPr>
        <p:spPr>
          <a:xfrm>
            <a:off x="381000" y="796925"/>
            <a:ext cx="8458200" cy="803275"/>
          </a:xfrm>
        </p:spPr>
        <p:txBody>
          <a:bodyPr>
            <a:normAutofit/>
          </a:bodyPr>
          <a:lstStyle/>
          <a:p>
            <a:r>
              <a:rPr lang="en-US" sz="4000" dirty="0" smtClean="0"/>
              <a:t>Removing (deleting) files and folders</a:t>
            </a:r>
            <a:endParaRPr lang="en-US" sz="4000" dirty="0"/>
          </a:p>
        </p:txBody>
      </p:sp>
      <p:sp>
        <p:nvSpPr>
          <p:cNvPr id="3" name="Content Placeholder 2"/>
          <p:cNvSpPr>
            <a:spLocks noGrp="1"/>
          </p:cNvSpPr>
          <p:nvPr>
            <p:ph sz="quarter" idx="4294967295"/>
          </p:nvPr>
        </p:nvSpPr>
        <p:spPr>
          <a:xfrm>
            <a:off x="5638800" y="1676400"/>
            <a:ext cx="3048000" cy="4565737"/>
          </a:xfrm>
        </p:spPr>
        <p:txBody>
          <a:bodyPr>
            <a:noAutofit/>
          </a:bodyPr>
          <a:lstStyle/>
          <a:p>
            <a:pPr>
              <a:spcBef>
                <a:spcPts val="0"/>
              </a:spcBef>
            </a:pPr>
            <a:r>
              <a:rPr lang="en-US" sz="1800" dirty="0" smtClean="0"/>
              <a:t>Remove command</a:t>
            </a:r>
          </a:p>
          <a:p>
            <a:pPr lvl="1">
              <a:spcBef>
                <a:spcPts val="0"/>
              </a:spcBef>
            </a:pPr>
            <a:r>
              <a:rPr lang="en-US" sz="1800" dirty="0" err="1" smtClean="0"/>
              <a:t>rm</a:t>
            </a:r>
            <a:endParaRPr lang="en-US" sz="1800" dirty="0" smtClean="0"/>
          </a:p>
          <a:p>
            <a:pPr>
              <a:spcBef>
                <a:spcPts val="0"/>
              </a:spcBef>
            </a:pPr>
            <a:r>
              <a:rPr lang="en-US" sz="1800" dirty="0" err="1"/>
              <a:t>cp</a:t>
            </a:r>
            <a:r>
              <a:rPr lang="en-US" sz="1800" dirty="0"/>
              <a:t>, mv and </a:t>
            </a:r>
            <a:r>
              <a:rPr lang="en-US" sz="1800" dirty="0" err="1"/>
              <a:t>rm</a:t>
            </a:r>
            <a:r>
              <a:rPr lang="en-US" sz="1800" dirty="0"/>
              <a:t> are invasive commands</a:t>
            </a:r>
          </a:p>
          <a:p>
            <a:pPr lvl="1">
              <a:spcBef>
                <a:spcPts val="0"/>
              </a:spcBef>
            </a:pPr>
            <a:r>
              <a:rPr lang="en-US" sz="1800" dirty="0"/>
              <a:t>No recovery possible</a:t>
            </a:r>
          </a:p>
          <a:p>
            <a:pPr>
              <a:spcBef>
                <a:spcPts val="0"/>
              </a:spcBef>
            </a:pPr>
            <a:r>
              <a:rPr lang="en-US" sz="1800" dirty="0"/>
              <a:t>-</a:t>
            </a:r>
            <a:r>
              <a:rPr lang="en-US" sz="1800" dirty="0" err="1"/>
              <a:t>i</a:t>
            </a:r>
            <a:r>
              <a:rPr lang="en-US" sz="1800" dirty="0"/>
              <a:t> option</a:t>
            </a:r>
          </a:p>
          <a:p>
            <a:pPr lvl="1">
              <a:spcBef>
                <a:spcPts val="0"/>
              </a:spcBef>
            </a:pPr>
            <a:r>
              <a:rPr lang="en-US" sz="1800" dirty="0"/>
              <a:t>Adds interactivity</a:t>
            </a:r>
          </a:p>
          <a:p>
            <a:pPr lvl="1">
              <a:spcBef>
                <a:spcPts val="0"/>
              </a:spcBef>
            </a:pPr>
            <a:r>
              <a:rPr lang="en-US" sz="1800" dirty="0"/>
              <a:t>Warning appears if the operation will delete an existing </a:t>
            </a:r>
            <a:r>
              <a:rPr lang="en-US" sz="1800" dirty="0" smtClean="0"/>
              <a:t>file</a:t>
            </a:r>
          </a:p>
          <a:p>
            <a:pPr>
              <a:spcBef>
                <a:spcPts val="0"/>
              </a:spcBef>
            </a:pPr>
            <a:r>
              <a:rPr lang="en-US" sz="1800" dirty="0" err="1"/>
              <a:t>rmdir</a:t>
            </a:r>
            <a:r>
              <a:rPr lang="en-US" sz="1800" dirty="0"/>
              <a:t> works with empty folders</a:t>
            </a:r>
          </a:p>
          <a:p>
            <a:pPr>
              <a:spcBef>
                <a:spcPts val="0"/>
              </a:spcBef>
            </a:pPr>
            <a:r>
              <a:rPr lang="en-US" sz="1800" dirty="0" err="1"/>
              <a:t>rm</a:t>
            </a:r>
            <a:r>
              <a:rPr lang="en-US" sz="1800" dirty="0"/>
              <a:t> –r &lt;target&gt; to delete folders with </a:t>
            </a:r>
            <a:r>
              <a:rPr lang="en-US" sz="1800" dirty="0" smtClean="0"/>
              <a:t>content</a:t>
            </a:r>
            <a:endParaRPr lang="en-US" sz="1800"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5131822" cy="483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588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17</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Viewing files</a:t>
            </a:r>
            <a:endParaRPr lang="en-US" dirty="0"/>
          </a:p>
        </p:txBody>
      </p:sp>
      <p:grpSp>
        <p:nvGrpSpPr>
          <p:cNvPr id="13" name="Group 12"/>
          <p:cNvGrpSpPr/>
          <p:nvPr/>
        </p:nvGrpSpPr>
        <p:grpSpPr>
          <a:xfrm>
            <a:off x="533400" y="1762125"/>
            <a:ext cx="8172450" cy="4029075"/>
            <a:chOff x="742950" y="1685925"/>
            <a:chExt cx="8172450" cy="4029075"/>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685925"/>
              <a:ext cx="8172450" cy="40290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ounded Rectangle 4"/>
            <p:cNvSpPr/>
            <p:nvPr/>
          </p:nvSpPr>
          <p:spPr>
            <a:xfrm>
              <a:off x="2209800" y="2133600"/>
              <a:ext cx="1447800" cy="228600"/>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209800" y="4114800"/>
              <a:ext cx="1905000" cy="228600"/>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159170" y="2406134"/>
              <a:ext cx="1492716" cy="369332"/>
            </a:xfrm>
            <a:prstGeom prst="rect">
              <a:avLst/>
            </a:prstGeom>
            <a:noFill/>
          </p:spPr>
          <p:txBody>
            <a:bodyPr wrap="none" rtlCol="0">
              <a:spAutoFit/>
            </a:bodyPr>
            <a:lstStyle/>
            <a:p>
              <a:r>
                <a:rPr lang="en-US" dirty="0" smtClean="0"/>
                <a:t>First 10 lines</a:t>
              </a:r>
            </a:p>
          </p:txBody>
        </p:sp>
        <p:sp>
          <p:nvSpPr>
            <p:cNvPr id="9" name="TextBox 8"/>
            <p:cNvSpPr txBox="1"/>
            <p:nvPr/>
          </p:nvSpPr>
          <p:spPr>
            <a:xfrm>
              <a:off x="4852621" y="3859768"/>
              <a:ext cx="1351652" cy="369332"/>
            </a:xfrm>
            <a:prstGeom prst="rect">
              <a:avLst/>
            </a:prstGeom>
            <a:solidFill>
              <a:schemeClr val="bg1"/>
            </a:solidFill>
          </p:spPr>
          <p:txBody>
            <a:bodyPr wrap="none" rtlCol="0">
              <a:spAutoFit/>
            </a:bodyPr>
            <a:lstStyle/>
            <a:p>
              <a:r>
                <a:rPr lang="en-US" dirty="0" smtClean="0"/>
                <a:t>Last 5 lines</a:t>
              </a:r>
              <a:endParaRPr lang="en-US" dirty="0"/>
            </a:p>
          </p:txBody>
        </p:sp>
        <p:cxnSp>
          <p:nvCxnSpPr>
            <p:cNvPr id="10" name="Straight Arrow Connector 9"/>
            <p:cNvCxnSpPr>
              <a:stCxn id="6" idx="1"/>
            </p:cNvCxnSpPr>
            <p:nvPr/>
          </p:nvCxnSpPr>
          <p:spPr>
            <a:xfrm flipH="1" flipV="1">
              <a:off x="3733800" y="2247900"/>
              <a:ext cx="142537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3"/>
            </p:cNvCxnSpPr>
            <p:nvPr/>
          </p:nvCxnSpPr>
          <p:spPr>
            <a:xfrm flipH="1">
              <a:off x="4114800" y="4114800"/>
              <a:ext cx="714375" cy="114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533400" y="5943600"/>
            <a:ext cx="5955476"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solidFill>
                  <a:schemeClr val="tx1"/>
                </a:solidFill>
              </a:rPr>
              <a:t>“less” and “more” commands allow scrolling through files</a:t>
            </a:r>
            <a:endParaRPr lang="en-US" dirty="0">
              <a:solidFill>
                <a:schemeClr val="tx1"/>
              </a:solidFill>
            </a:endParaRPr>
          </a:p>
        </p:txBody>
      </p:sp>
    </p:spTree>
    <p:extLst>
      <p:ext uri="{BB962C8B-B14F-4D97-AF65-F5344CB8AC3E}">
        <p14:creationId xmlns:p14="http://schemas.microsoft.com/office/powerpoint/2010/main" val="367696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18</a:t>
            </a:fld>
            <a:endParaRPr lang="en-US"/>
          </a:p>
        </p:txBody>
      </p:sp>
      <p:sp>
        <p:nvSpPr>
          <p:cNvPr id="2" name="Title 1"/>
          <p:cNvSpPr>
            <a:spLocks noGrp="1"/>
          </p:cNvSpPr>
          <p:nvPr>
            <p:ph type="title" idx="4294967295"/>
          </p:nvPr>
        </p:nvSpPr>
        <p:spPr>
          <a:xfrm>
            <a:off x="914400" y="914400"/>
            <a:ext cx="5275263" cy="639763"/>
          </a:xfrm>
        </p:spPr>
        <p:txBody>
          <a:bodyPr>
            <a:normAutofit fontScale="90000"/>
          </a:bodyPr>
          <a:lstStyle/>
          <a:p>
            <a:r>
              <a:rPr lang="en-US" dirty="0" smtClean="0"/>
              <a:t>Searching for files</a:t>
            </a:r>
            <a:endParaRPr lang="en-US" dirty="0"/>
          </a:p>
        </p:txBody>
      </p:sp>
      <p:sp>
        <p:nvSpPr>
          <p:cNvPr id="3" name="Content Placeholder 2"/>
          <p:cNvSpPr>
            <a:spLocks noGrp="1"/>
          </p:cNvSpPr>
          <p:nvPr>
            <p:ph sz="quarter" idx="4294967295"/>
          </p:nvPr>
        </p:nvSpPr>
        <p:spPr>
          <a:xfrm>
            <a:off x="838200" y="1822450"/>
            <a:ext cx="3352800" cy="3613150"/>
          </a:xfrm>
        </p:spPr>
        <p:txBody>
          <a:bodyPr>
            <a:noAutofit/>
          </a:bodyPr>
          <a:lstStyle/>
          <a:p>
            <a:r>
              <a:rPr lang="en-US" sz="1800" dirty="0" smtClean="0"/>
              <a:t>Find</a:t>
            </a:r>
          </a:p>
          <a:p>
            <a:r>
              <a:rPr lang="en-US" sz="1800" dirty="0" smtClean="0"/>
              <a:t>Takes </a:t>
            </a:r>
            <a:r>
              <a:rPr lang="en-US" sz="1800" dirty="0"/>
              <a:t>two arguments</a:t>
            </a:r>
          </a:p>
          <a:p>
            <a:pPr marL="857250" lvl="1" indent="-342900">
              <a:buFont typeface="+mj-lt"/>
              <a:buAutoNum type="arabicPeriod"/>
            </a:pPr>
            <a:r>
              <a:rPr lang="en-US" sz="1800" dirty="0" smtClean="0"/>
              <a:t>Directory </a:t>
            </a:r>
            <a:r>
              <a:rPr lang="en-US" sz="1800" dirty="0" smtClean="0"/>
              <a:t>to search in</a:t>
            </a:r>
          </a:p>
          <a:p>
            <a:pPr marL="857250" lvl="1" indent="-342900">
              <a:buFont typeface="+mj-lt"/>
              <a:buAutoNum type="arabicPeriod"/>
            </a:pPr>
            <a:r>
              <a:rPr lang="en-US" sz="1800" dirty="0" smtClean="0"/>
              <a:t>File </a:t>
            </a:r>
            <a:r>
              <a:rPr lang="en-US" sz="1800" dirty="0" smtClean="0"/>
              <a:t>to look </a:t>
            </a:r>
            <a:r>
              <a:rPr lang="en-US" sz="1800" dirty="0" smtClean="0"/>
              <a:t>for</a:t>
            </a:r>
          </a:p>
          <a:p>
            <a:r>
              <a:rPr lang="en-US" sz="1800" dirty="0" smtClean="0"/>
              <a:t>Second </a:t>
            </a:r>
            <a:r>
              <a:rPr lang="en-US" sz="1800" dirty="0"/>
              <a:t>argument is called an expression</a:t>
            </a:r>
          </a:p>
          <a:p>
            <a:pPr lvl="1"/>
            <a:r>
              <a:rPr lang="en-US" sz="1800" dirty="0"/>
              <a:t>Many operators </a:t>
            </a:r>
            <a:r>
              <a:rPr lang="en-US" sz="1800" dirty="0" smtClean="0"/>
              <a:t>defined</a:t>
            </a:r>
          </a:p>
          <a:p>
            <a:pPr lvl="1"/>
            <a:r>
              <a:rPr lang="en-US" sz="1800" dirty="0" smtClean="0"/>
              <a:t>Type “man find” to see options</a:t>
            </a:r>
            <a:endParaRPr lang="en-US" sz="18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76400"/>
            <a:ext cx="21526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62400"/>
            <a:ext cx="3505200" cy="1314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21301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19</a:t>
            </a:fld>
            <a:endParaRPr lang="en-US"/>
          </a:p>
        </p:txBody>
      </p:sp>
      <p:sp>
        <p:nvSpPr>
          <p:cNvPr id="2" name="Title 1"/>
          <p:cNvSpPr>
            <a:spLocks noGrp="1"/>
          </p:cNvSpPr>
          <p:nvPr>
            <p:ph type="title" idx="4294967295"/>
          </p:nvPr>
        </p:nvSpPr>
        <p:spPr>
          <a:xfrm>
            <a:off x="838200" y="762000"/>
            <a:ext cx="5275263" cy="792163"/>
          </a:xfrm>
        </p:spPr>
        <p:txBody>
          <a:bodyPr/>
          <a:lstStyle/>
          <a:p>
            <a:r>
              <a:rPr lang="en-US" dirty="0" smtClean="0"/>
              <a:t>Access control</a:t>
            </a:r>
            <a:endParaRPr lang="en-US" dirty="0"/>
          </a:p>
        </p:txBody>
      </p:sp>
      <p:sp>
        <p:nvSpPr>
          <p:cNvPr id="3" name="Content Placeholder 2"/>
          <p:cNvSpPr>
            <a:spLocks noGrp="1"/>
          </p:cNvSpPr>
          <p:nvPr>
            <p:ph sz="quarter" idx="4294967295"/>
          </p:nvPr>
        </p:nvSpPr>
        <p:spPr>
          <a:xfrm>
            <a:off x="914400" y="1752600"/>
            <a:ext cx="7391400" cy="3613150"/>
          </a:xfrm>
        </p:spPr>
        <p:txBody>
          <a:bodyPr>
            <a:noAutofit/>
          </a:bodyPr>
          <a:lstStyle/>
          <a:p>
            <a:pPr marL="0" indent="0">
              <a:buNone/>
            </a:pPr>
            <a:r>
              <a:rPr lang="en-US" sz="2400" b="1" dirty="0" smtClean="0"/>
              <a:t>Files need protection</a:t>
            </a:r>
          </a:p>
          <a:p>
            <a:r>
              <a:rPr lang="en-US" sz="1800" dirty="0" smtClean="0"/>
              <a:t>Confidentiality</a:t>
            </a:r>
          </a:p>
          <a:p>
            <a:r>
              <a:rPr lang="en-US" sz="1800" dirty="0" smtClean="0"/>
              <a:t>Safety</a:t>
            </a:r>
            <a:endParaRPr lang="en-US" sz="1800" dirty="0" smtClean="0"/>
          </a:p>
          <a:p>
            <a:pPr lvl="1"/>
            <a:r>
              <a:rPr lang="en-US" sz="1800" dirty="0" smtClean="0"/>
              <a:t>End users should not be able to delete server configuration files by </a:t>
            </a:r>
            <a:r>
              <a:rPr lang="en-US" sz="1800" dirty="0" smtClean="0"/>
              <a:t>accident</a:t>
            </a:r>
            <a:endParaRPr lang="en-US" sz="1800" dirty="0" smtClean="0"/>
          </a:p>
        </p:txBody>
      </p:sp>
      <p:graphicFrame>
        <p:nvGraphicFramePr>
          <p:cNvPr id="5" name="Diagram 4"/>
          <p:cNvGraphicFramePr/>
          <p:nvPr>
            <p:extLst>
              <p:ext uri="{D42A27DB-BD31-4B8C-83A1-F6EECF244321}">
                <p14:modId xmlns:p14="http://schemas.microsoft.com/office/powerpoint/2010/main" val="1797000398"/>
              </p:ext>
            </p:extLst>
          </p:nvPr>
        </p:nvGraphicFramePr>
        <p:xfrm>
          <a:off x="1143000" y="3733800"/>
          <a:ext cx="6858000" cy="190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83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97202640"/>
              </p:ext>
            </p:extLst>
          </p:nvPr>
        </p:nvGraphicFramePr>
        <p:xfrm>
          <a:off x="876299" y="1709738"/>
          <a:ext cx="7307001" cy="1665986"/>
        </p:xfrm>
        <a:graphic>
          <a:graphicData uri="http://schemas.openxmlformats.org/drawingml/2006/table">
            <a:tbl>
              <a:tblPr firstRow="1" firstCol="1" bandRow="1">
                <a:tableStyleId>{5C22544A-7EE6-4342-B048-85BDC9FD1C3A}</a:tableStyleId>
              </a:tblPr>
              <a:tblGrid>
                <a:gridCol w="465127"/>
                <a:gridCol w="1850009"/>
                <a:gridCol w="2904565"/>
                <a:gridCol w="2087300"/>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effectLst/>
                          <a:latin typeface="Calibri"/>
                          <a:ea typeface="Times New Roman"/>
                          <a:cs typeface="Times New Roman"/>
                        </a:rPr>
                        <a:t>3</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System Administration (2):  OS Structure, File system</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3</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S: LAB_3</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808037"/>
            <a:ext cx="8305800" cy="715963"/>
          </a:xfrm>
        </p:spPr>
        <p:txBody>
          <a:bodyPr>
            <a:normAutofit fontScale="90000"/>
          </a:bodyPr>
          <a:lstStyle/>
          <a:p>
            <a:r>
              <a:rPr lang="en-US" dirty="0" smtClean="0"/>
              <a:t>Viewing file permissions (ls –</a:t>
            </a:r>
            <a:r>
              <a:rPr lang="en-US" dirty="0" smtClean="0"/>
              <a:t>al)</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26" y="1676400"/>
            <a:ext cx="8505825"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8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2A50E9-E5F6-4F1F-91E8-37824CF40063}" type="slidenum">
              <a:rPr lang="en-US" smtClean="0"/>
              <a:pPr/>
              <a:t>21</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Permissions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69169605"/>
              </p:ext>
            </p:extLst>
          </p:nvPr>
        </p:nvGraphicFramePr>
        <p:xfrm>
          <a:off x="1524000" y="1828800"/>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r    w    x</a:t>
                      </a:r>
                      <a:endParaRPr lang="en-US" dirty="0"/>
                    </a:p>
                  </a:txBody>
                  <a:tcPr/>
                </a:tc>
                <a:tc>
                  <a:txBody>
                    <a:bodyPr/>
                    <a:lstStyle/>
                    <a:p>
                      <a:r>
                        <a:rPr lang="en-US" dirty="0" smtClean="0"/>
                        <a:t>r    -    x</a:t>
                      </a:r>
                      <a:endParaRPr lang="en-US" dirty="0"/>
                    </a:p>
                  </a:txBody>
                  <a:tcPr/>
                </a:tc>
                <a:tc>
                  <a:txBody>
                    <a:bodyPr/>
                    <a:lstStyle/>
                    <a:p>
                      <a:r>
                        <a:rPr lang="en-US" dirty="0" smtClean="0"/>
                        <a:t>r    -    -</a:t>
                      </a:r>
                      <a:endParaRPr lang="en-US" dirty="0"/>
                    </a:p>
                  </a:txBody>
                  <a:tcPr/>
                </a:tc>
              </a:tr>
              <a:tr h="370840">
                <a:tc>
                  <a:txBody>
                    <a:bodyPr/>
                    <a:lstStyle/>
                    <a:p>
                      <a:r>
                        <a:rPr lang="en-US" dirty="0" smtClean="0"/>
                        <a:t>Owner</a:t>
                      </a:r>
                      <a:endParaRPr lang="en-US" dirty="0"/>
                    </a:p>
                  </a:txBody>
                  <a:tcPr/>
                </a:tc>
                <a:tc>
                  <a:txBody>
                    <a:bodyPr/>
                    <a:lstStyle/>
                    <a:p>
                      <a:r>
                        <a:rPr lang="en-US" dirty="0" smtClean="0"/>
                        <a:t>Group</a:t>
                      </a:r>
                      <a:endParaRPr lang="en-US" dirty="0"/>
                    </a:p>
                  </a:txBody>
                  <a:tcPr/>
                </a:tc>
                <a:tc>
                  <a:txBody>
                    <a:bodyPr/>
                    <a:lstStyle/>
                    <a:p>
                      <a:r>
                        <a:rPr lang="en-US" dirty="0" smtClean="0"/>
                        <a:t>World</a:t>
                      </a:r>
                      <a:endParaRPr lang="en-US" dirty="0"/>
                    </a:p>
                  </a:txBody>
                  <a:tcPr/>
                </a:tc>
              </a:tr>
            </a:tbl>
          </a:graphicData>
        </a:graphic>
      </p:graphicFrame>
      <p:sp>
        <p:nvSpPr>
          <p:cNvPr id="6" name="Content Placeholder 2"/>
          <p:cNvSpPr txBox="1">
            <a:spLocks/>
          </p:cNvSpPr>
          <p:nvPr/>
        </p:nvSpPr>
        <p:spPr>
          <a:xfrm>
            <a:off x="914400" y="2667000"/>
            <a:ext cx="7315200" cy="36131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r</a:t>
            </a:r>
          </a:p>
          <a:p>
            <a:pPr lvl="1"/>
            <a:r>
              <a:rPr lang="en-US" sz="1800" dirty="0" smtClean="0"/>
              <a:t>Indicates permission to read file (using less, head, tail </a:t>
            </a:r>
            <a:r>
              <a:rPr lang="en-US" sz="1800" dirty="0" err="1" smtClean="0"/>
              <a:t>etc</a:t>
            </a:r>
            <a:r>
              <a:rPr lang="en-US" sz="1800" dirty="0" smtClean="0"/>
              <a:t>)</a:t>
            </a:r>
          </a:p>
          <a:p>
            <a:r>
              <a:rPr lang="en-US" sz="1800" dirty="0" smtClean="0"/>
              <a:t>w</a:t>
            </a:r>
          </a:p>
          <a:p>
            <a:pPr lvl="1"/>
            <a:r>
              <a:rPr lang="en-US" sz="1800" dirty="0" smtClean="0"/>
              <a:t>Indicates permission to edit file (using vi or other editors)</a:t>
            </a:r>
          </a:p>
          <a:p>
            <a:r>
              <a:rPr lang="en-US" sz="1800" dirty="0" smtClean="0"/>
              <a:t>x</a:t>
            </a:r>
          </a:p>
          <a:p>
            <a:pPr lvl="1"/>
            <a:r>
              <a:rPr lang="en-US" sz="1800" dirty="0" smtClean="0"/>
              <a:t>Indicates permission to execute file (commands)</a:t>
            </a:r>
          </a:p>
          <a:p>
            <a:r>
              <a:rPr lang="en-US" sz="1800" dirty="0" smtClean="0"/>
              <a:t>e.g. </a:t>
            </a:r>
          </a:p>
          <a:p>
            <a:pPr lvl="1"/>
            <a:r>
              <a:rPr lang="en-US" sz="1800" dirty="0" smtClean="0"/>
              <a:t>r w x r – x r - -</a:t>
            </a:r>
          </a:p>
          <a:p>
            <a:r>
              <a:rPr lang="en-US" sz="1800" dirty="0" smtClean="0"/>
              <a:t>Owner can read, write and execute file</a:t>
            </a:r>
          </a:p>
          <a:p>
            <a:r>
              <a:rPr lang="en-US" sz="1800" dirty="0" smtClean="0"/>
              <a:t>Group can read and execute file (but not edit)</a:t>
            </a:r>
          </a:p>
          <a:p>
            <a:r>
              <a:rPr lang="en-US" sz="1800" dirty="0" smtClean="0"/>
              <a:t>Everybody else can only read the file</a:t>
            </a:r>
            <a:endParaRPr lang="en-US" sz="1800" dirty="0"/>
          </a:p>
        </p:txBody>
      </p:sp>
    </p:spTree>
    <p:extLst>
      <p:ext uri="{BB962C8B-B14F-4D97-AF65-F5344CB8AC3E}">
        <p14:creationId xmlns:p14="http://schemas.microsoft.com/office/powerpoint/2010/main" val="3530538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2A50E9-E5F6-4F1F-91E8-37824CF40063}" type="slidenum">
              <a:rPr lang="en-US" smtClean="0"/>
              <a:pPr/>
              <a:t>22</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Octal notation</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spcBef>
                <a:spcPts val="0"/>
              </a:spcBef>
            </a:pPr>
            <a:r>
              <a:rPr lang="en-US" sz="1800" dirty="0" smtClean="0"/>
              <a:t>Permissions </a:t>
            </a:r>
            <a:r>
              <a:rPr lang="en-US" sz="1800" dirty="0" smtClean="0"/>
              <a:t>interpreted as a 3-bit binary number</a:t>
            </a:r>
          </a:p>
          <a:p>
            <a:pPr lvl="1">
              <a:spcBef>
                <a:spcPts val="0"/>
              </a:spcBef>
            </a:pPr>
            <a:r>
              <a:rPr lang="en-US" sz="1800" dirty="0" smtClean="0"/>
              <a:t>Read permission = 4</a:t>
            </a:r>
          </a:p>
          <a:p>
            <a:pPr lvl="1">
              <a:spcBef>
                <a:spcPts val="0"/>
              </a:spcBef>
            </a:pPr>
            <a:r>
              <a:rPr lang="en-US" sz="1800" dirty="0" smtClean="0"/>
              <a:t>Write permission = 2</a:t>
            </a:r>
          </a:p>
          <a:p>
            <a:pPr lvl="1">
              <a:spcBef>
                <a:spcPts val="0"/>
              </a:spcBef>
            </a:pPr>
            <a:r>
              <a:rPr lang="en-US" sz="1800" dirty="0" smtClean="0"/>
              <a:t>Execute permission = 1</a:t>
            </a:r>
          </a:p>
          <a:p>
            <a:pPr>
              <a:spcBef>
                <a:spcPts val="0"/>
              </a:spcBef>
            </a:pPr>
            <a:r>
              <a:rPr lang="en-US" sz="1800" dirty="0" smtClean="0"/>
              <a:t>Permissions </a:t>
            </a:r>
            <a:r>
              <a:rPr lang="en-US" sz="1800" dirty="0" smtClean="0"/>
              <a:t>add up</a:t>
            </a:r>
          </a:p>
          <a:p>
            <a:pPr lvl="1">
              <a:spcBef>
                <a:spcPts val="0"/>
              </a:spcBef>
            </a:pPr>
            <a:r>
              <a:rPr lang="en-US" sz="1800" dirty="0" smtClean="0"/>
              <a:t>5 = 4 + 1 = Read and execute permission</a:t>
            </a:r>
          </a:p>
          <a:p>
            <a:pPr lvl="2">
              <a:spcBef>
                <a:spcPts val="0"/>
              </a:spcBef>
            </a:pPr>
            <a:r>
              <a:rPr lang="en-US" sz="1800" dirty="0" smtClean="0"/>
              <a:t>Equivalent to </a:t>
            </a:r>
            <a:r>
              <a:rPr lang="en-US" sz="1800" dirty="0" smtClean="0"/>
              <a:t>r-x</a:t>
            </a:r>
          </a:p>
          <a:p>
            <a:pPr>
              <a:spcBef>
                <a:spcPts val="0"/>
              </a:spcBef>
            </a:pPr>
            <a:endParaRPr lang="en-US" sz="1800" dirty="0"/>
          </a:p>
          <a:p>
            <a:pPr>
              <a:spcBef>
                <a:spcPts val="0"/>
              </a:spcBef>
            </a:pPr>
            <a:r>
              <a:rPr lang="en-US" sz="1800" b="1" dirty="0" smtClean="0"/>
              <a:t>Example:  754</a:t>
            </a:r>
          </a:p>
          <a:p>
            <a:pPr>
              <a:spcBef>
                <a:spcPts val="0"/>
              </a:spcBef>
            </a:pPr>
            <a:endParaRPr lang="en-US" sz="1800" dirty="0" smtClean="0"/>
          </a:p>
          <a:p>
            <a:pPr>
              <a:spcBef>
                <a:spcPts val="0"/>
              </a:spcBef>
            </a:pPr>
            <a:endParaRPr lang="en-US" sz="1800" dirty="0" smtClean="0"/>
          </a:p>
          <a:p>
            <a:pPr>
              <a:spcBef>
                <a:spcPts val="0"/>
              </a:spcBef>
            </a:pPr>
            <a:endParaRPr lang="en-US" sz="1800" dirty="0"/>
          </a:p>
          <a:p>
            <a:pPr>
              <a:spcBef>
                <a:spcPts val="0"/>
              </a:spcBef>
            </a:pPr>
            <a:endParaRPr lang="en-US" sz="1800" dirty="0" smtClean="0"/>
          </a:p>
          <a:p>
            <a:pPr lvl="1">
              <a:spcBef>
                <a:spcPts val="0"/>
              </a:spcBef>
            </a:pPr>
            <a:endParaRPr lang="en-US" sz="1800" dirty="0" smtClean="0"/>
          </a:p>
          <a:p>
            <a:pPr lvl="1">
              <a:spcBef>
                <a:spcPts val="0"/>
              </a:spcBef>
            </a:pPr>
            <a:r>
              <a:rPr lang="en-US" sz="1800" dirty="0" smtClean="0"/>
              <a:t>Owner:  Read</a:t>
            </a:r>
            <a:r>
              <a:rPr lang="en-US" sz="1800" dirty="0"/>
              <a:t>, write, execute (4 + 2 + 1)</a:t>
            </a:r>
          </a:p>
          <a:p>
            <a:pPr lvl="1">
              <a:spcBef>
                <a:spcPts val="0"/>
              </a:spcBef>
            </a:pPr>
            <a:r>
              <a:rPr lang="en-US" sz="1800" dirty="0" smtClean="0"/>
              <a:t>Group:  Read</a:t>
            </a:r>
            <a:r>
              <a:rPr lang="en-US" sz="1800" dirty="0"/>
              <a:t>, execute (4 + 1)</a:t>
            </a:r>
          </a:p>
          <a:p>
            <a:pPr lvl="1">
              <a:spcBef>
                <a:spcPts val="0"/>
              </a:spcBef>
            </a:pPr>
            <a:r>
              <a:rPr lang="en-US" sz="1800" dirty="0" smtClean="0"/>
              <a:t>World:  Read (4)</a:t>
            </a:r>
            <a:endParaRPr lang="en-US" sz="1800" dirty="0"/>
          </a:p>
          <a:p>
            <a:pPr>
              <a:spcBef>
                <a:spcPts val="0"/>
              </a:spcBef>
            </a:pPr>
            <a:endParaRPr lang="en-US" sz="1800" dirty="0" smtClean="0"/>
          </a:p>
        </p:txBody>
      </p:sp>
      <p:graphicFrame>
        <p:nvGraphicFramePr>
          <p:cNvPr id="4" name="Table 3"/>
          <p:cNvGraphicFramePr>
            <a:graphicFrameLocks noGrp="1"/>
          </p:cNvGraphicFramePr>
          <p:nvPr>
            <p:extLst>
              <p:ext uri="{D42A27DB-BD31-4B8C-83A1-F6EECF244321}">
                <p14:modId xmlns:p14="http://schemas.microsoft.com/office/powerpoint/2010/main" val="3008581854"/>
              </p:ext>
            </p:extLst>
          </p:nvPr>
        </p:nvGraphicFramePr>
        <p:xfrm>
          <a:off x="4495800" y="2209800"/>
          <a:ext cx="2819400" cy="741680"/>
        </p:xfrm>
        <a:graphic>
          <a:graphicData uri="http://schemas.openxmlformats.org/drawingml/2006/table">
            <a:tbl>
              <a:tblPr firstRow="1" bandRow="1">
                <a:tableStyleId>{5C22544A-7EE6-4342-B048-85BDC9FD1C3A}</a:tableStyleId>
              </a:tblPr>
              <a:tblGrid>
                <a:gridCol w="939800"/>
                <a:gridCol w="939800"/>
                <a:gridCol w="939800"/>
              </a:tblGrid>
              <a:tr h="370840">
                <a:tc>
                  <a:txBody>
                    <a:bodyPr/>
                    <a:lstStyle/>
                    <a:p>
                      <a:pPr algn="ctr"/>
                      <a:r>
                        <a:rPr lang="en-US" dirty="0" smtClean="0"/>
                        <a:t>r</a:t>
                      </a:r>
                      <a:endParaRPr lang="en-US" dirty="0"/>
                    </a:p>
                  </a:txBody>
                  <a:tcPr/>
                </a:tc>
                <a:tc>
                  <a:txBody>
                    <a:bodyPr/>
                    <a:lstStyle/>
                    <a:p>
                      <a:pPr algn="ctr"/>
                      <a:r>
                        <a:rPr lang="en-US" dirty="0" smtClean="0"/>
                        <a:t>w</a:t>
                      </a:r>
                      <a:endParaRPr lang="en-US" dirty="0"/>
                    </a:p>
                  </a:txBody>
                  <a:tcPr/>
                </a:tc>
                <a:tc>
                  <a:txBody>
                    <a:bodyPr/>
                    <a:lstStyle/>
                    <a:p>
                      <a:pPr algn="ctr"/>
                      <a:r>
                        <a:rPr lang="en-US" dirty="0" smtClean="0"/>
                        <a:t>x</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65360166"/>
              </p:ext>
            </p:extLst>
          </p:nvPr>
        </p:nvGraphicFramePr>
        <p:xfrm>
          <a:off x="1676400" y="4419600"/>
          <a:ext cx="6096000" cy="1107440"/>
        </p:xfrm>
        <a:graphic>
          <a:graphicData uri="http://schemas.openxmlformats.org/drawingml/2006/table">
            <a:tbl>
              <a:tblPr firstRow="1" bandRow="1">
                <a:tableStyleId>{5C22544A-7EE6-4342-B048-85BDC9FD1C3A}</a:tableStyleId>
              </a:tblPr>
              <a:tblGrid>
                <a:gridCol w="2032000"/>
                <a:gridCol w="2032000"/>
                <a:gridCol w="2032000"/>
              </a:tblGrid>
              <a:tr h="137160">
                <a:tc>
                  <a:txBody>
                    <a:bodyPr/>
                    <a:lstStyle/>
                    <a:p>
                      <a:r>
                        <a:rPr lang="en-US" dirty="0" smtClean="0"/>
                        <a:t>r    w    x</a:t>
                      </a:r>
                      <a:endParaRPr lang="en-US" dirty="0"/>
                    </a:p>
                  </a:txBody>
                  <a:tcPr/>
                </a:tc>
                <a:tc>
                  <a:txBody>
                    <a:bodyPr/>
                    <a:lstStyle/>
                    <a:p>
                      <a:r>
                        <a:rPr lang="en-US" dirty="0" smtClean="0"/>
                        <a:t>r    -    x</a:t>
                      </a:r>
                      <a:endParaRPr lang="en-US" dirty="0"/>
                    </a:p>
                  </a:txBody>
                  <a:tcPr/>
                </a:tc>
                <a:tc>
                  <a:txBody>
                    <a:bodyPr/>
                    <a:lstStyle/>
                    <a:p>
                      <a:r>
                        <a:rPr lang="en-US" dirty="0" smtClean="0"/>
                        <a:t>r    -    -</a:t>
                      </a:r>
                      <a:endParaRPr lang="en-US" dirty="0"/>
                    </a:p>
                  </a:txBody>
                  <a:tcPr/>
                </a:tc>
              </a:tr>
              <a:tr h="370840">
                <a:tc>
                  <a:txBody>
                    <a:bodyPr/>
                    <a:lstStyle/>
                    <a:p>
                      <a:r>
                        <a:rPr lang="en-US" dirty="0" smtClean="0"/>
                        <a:t>Owner</a:t>
                      </a:r>
                      <a:endParaRPr lang="en-US" dirty="0"/>
                    </a:p>
                  </a:txBody>
                  <a:tcPr/>
                </a:tc>
                <a:tc>
                  <a:txBody>
                    <a:bodyPr/>
                    <a:lstStyle/>
                    <a:p>
                      <a:r>
                        <a:rPr lang="en-US" dirty="0" smtClean="0"/>
                        <a:t>Group</a:t>
                      </a:r>
                      <a:endParaRPr lang="en-US" dirty="0"/>
                    </a:p>
                  </a:txBody>
                  <a:tcPr/>
                </a:tc>
                <a:tc>
                  <a:txBody>
                    <a:bodyPr/>
                    <a:lstStyle/>
                    <a:p>
                      <a:r>
                        <a:rPr lang="en-US" dirty="0" smtClean="0"/>
                        <a:t>World</a:t>
                      </a:r>
                      <a:endParaRPr lang="en-US" dirty="0"/>
                    </a:p>
                  </a:txBody>
                  <a:tcPr/>
                </a:tc>
              </a:tr>
              <a:tr h="370840">
                <a:tc>
                  <a:txBody>
                    <a:bodyPr/>
                    <a:lstStyle/>
                    <a:p>
                      <a:r>
                        <a:rPr lang="en-US" dirty="0" smtClean="0"/>
                        <a:t>7</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tr>
            </a:tbl>
          </a:graphicData>
        </a:graphic>
      </p:graphicFrame>
    </p:spTree>
    <p:extLst>
      <p:ext uri="{BB962C8B-B14F-4D97-AF65-F5344CB8AC3E}">
        <p14:creationId xmlns:p14="http://schemas.microsoft.com/office/powerpoint/2010/main" val="547713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23</a:t>
            </a:fld>
            <a:endParaRPr lang="en-US"/>
          </a:p>
        </p:txBody>
      </p:sp>
      <p:sp>
        <p:nvSpPr>
          <p:cNvPr id="2" name="Title 1"/>
          <p:cNvSpPr>
            <a:spLocks noGrp="1"/>
          </p:cNvSpPr>
          <p:nvPr>
            <p:ph type="title" idx="4294967295"/>
          </p:nvPr>
        </p:nvSpPr>
        <p:spPr>
          <a:xfrm>
            <a:off x="914400" y="838201"/>
            <a:ext cx="7315200" cy="762000"/>
          </a:xfrm>
        </p:spPr>
        <p:txBody>
          <a:bodyPr/>
          <a:lstStyle/>
          <a:p>
            <a:r>
              <a:rPr lang="en-US" dirty="0" smtClean="0"/>
              <a:t>Changing permissions</a:t>
            </a:r>
            <a:endParaRPr lang="en-US" dirty="0"/>
          </a:p>
        </p:txBody>
      </p:sp>
      <p:sp>
        <p:nvSpPr>
          <p:cNvPr id="3" name="Content Placeholder 2"/>
          <p:cNvSpPr>
            <a:spLocks noGrp="1"/>
          </p:cNvSpPr>
          <p:nvPr>
            <p:ph sz="quarter" idx="4294967295"/>
          </p:nvPr>
        </p:nvSpPr>
        <p:spPr>
          <a:xfrm>
            <a:off x="914400" y="1676400"/>
            <a:ext cx="7315200" cy="3613150"/>
          </a:xfrm>
        </p:spPr>
        <p:txBody>
          <a:bodyPr>
            <a:normAutofit/>
          </a:bodyPr>
          <a:lstStyle/>
          <a:p>
            <a:pPr>
              <a:spcBef>
                <a:spcPts val="0"/>
              </a:spcBef>
            </a:pPr>
            <a:r>
              <a:rPr lang="en-US" sz="1800" dirty="0" smtClean="0"/>
              <a:t>What if you want to add or remove permissions</a:t>
            </a:r>
          </a:p>
          <a:p>
            <a:pPr lvl="1">
              <a:spcBef>
                <a:spcPts val="0"/>
              </a:spcBef>
            </a:pPr>
            <a:r>
              <a:rPr lang="en-US" sz="1800" dirty="0" smtClean="0"/>
              <a:t>E.g. Group does not have write permissions in Engineering directory</a:t>
            </a:r>
          </a:p>
          <a:p>
            <a:pPr lvl="1">
              <a:spcBef>
                <a:spcPts val="0"/>
              </a:spcBef>
            </a:pPr>
            <a:r>
              <a:rPr lang="en-US" sz="1800" dirty="0" smtClean="0"/>
              <a:t>Say we want to allow group members write permissions on the directory</a:t>
            </a:r>
          </a:p>
          <a:p>
            <a:pPr lvl="1">
              <a:spcBef>
                <a:spcPts val="0"/>
              </a:spcBef>
            </a:pPr>
            <a:endParaRPr lang="en-US" sz="1800" dirty="0"/>
          </a:p>
          <a:p>
            <a:pPr>
              <a:spcBef>
                <a:spcPts val="0"/>
              </a:spcBef>
            </a:pPr>
            <a:r>
              <a:rPr lang="en-US" sz="1800" dirty="0" err="1" smtClean="0"/>
              <a:t>chmod</a:t>
            </a:r>
            <a:endParaRPr lang="en-US" sz="1800" dirty="0"/>
          </a:p>
          <a:p>
            <a:pPr lvl="1">
              <a:spcBef>
                <a:spcPts val="0"/>
              </a:spcBef>
            </a:pPr>
            <a:r>
              <a:rPr lang="en-US" sz="1800" dirty="0" smtClean="0"/>
              <a:t>The </a:t>
            </a:r>
            <a:r>
              <a:rPr lang="en-US" sz="1800" dirty="0" err="1" smtClean="0"/>
              <a:t>chmod</a:t>
            </a:r>
            <a:r>
              <a:rPr lang="en-US" sz="1800" dirty="0" smtClean="0"/>
              <a:t> command can update permissions on files and folders</a:t>
            </a:r>
          </a:p>
          <a:p>
            <a:pPr lvl="1">
              <a:spcBef>
                <a:spcPts val="0"/>
              </a:spcBef>
            </a:pPr>
            <a:r>
              <a:rPr lang="en-US" sz="1800" dirty="0" smtClean="0"/>
              <a:t>Generally requires super user (root) privileges</a:t>
            </a:r>
          </a:p>
          <a:p>
            <a:pPr lvl="2">
              <a:spcBef>
                <a:spcPts val="0"/>
              </a:spcBef>
            </a:pPr>
            <a:r>
              <a:rPr lang="en-US" sz="1800" dirty="0" smtClean="0"/>
              <a:t>Owner can also change permissions</a:t>
            </a:r>
            <a:endParaRPr lang="en-US" sz="1800" dirty="0"/>
          </a:p>
        </p:txBody>
      </p:sp>
    </p:spTree>
    <p:extLst>
      <p:ext uri="{BB962C8B-B14F-4D97-AF65-F5344CB8AC3E}">
        <p14:creationId xmlns:p14="http://schemas.microsoft.com/office/powerpoint/2010/main" val="753530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24</a:t>
            </a:fld>
            <a:endParaRPr lang="en-US"/>
          </a:p>
        </p:txBody>
      </p:sp>
      <p:sp>
        <p:nvSpPr>
          <p:cNvPr id="2" name="Title 1"/>
          <p:cNvSpPr>
            <a:spLocks noGrp="1"/>
          </p:cNvSpPr>
          <p:nvPr>
            <p:ph type="title" idx="4294967295"/>
          </p:nvPr>
        </p:nvSpPr>
        <p:spPr>
          <a:xfrm>
            <a:off x="762000" y="762000"/>
            <a:ext cx="7467600" cy="879475"/>
          </a:xfrm>
        </p:spPr>
        <p:txBody>
          <a:bodyPr/>
          <a:lstStyle/>
          <a:p>
            <a:r>
              <a:rPr lang="en-US" dirty="0" smtClean="0"/>
              <a:t>Gaining super-user privileges</a:t>
            </a:r>
            <a:endParaRPr lang="en-US" dirty="0"/>
          </a:p>
        </p:txBody>
      </p:sp>
      <p:sp>
        <p:nvSpPr>
          <p:cNvPr id="3" name="Content Placeholder 2"/>
          <p:cNvSpPr>
            <a:spLocks noGrp="1"/>
          </p:cNvSpPr>
          <p:nvPr>
            <p:ph sz="quarter" idx="4294967295"/>
          </p:nvPr>
        </p:nvSpPr>
        <p:spPr>
          <a:xfrm>
            <a:off x="838200" y="1600200"/>
            <a:ext cx="7543800" cy="3613150"/>
          </a:xfrm>
        </p:spPr>
        <p:txBody>
          <a:bodyPr>
            <a:noAutofit/>
          </a:bodyPr>
          <a:lstStyle/>
          <a:p>
            <a:pPr>
              <a:spcBef>
                <a:spcPts val="0"/>
              </a:spcBef>
            </a:pPr>
            <a:r>
              <a:rPr lang="en-US" sz="1800" dirty="0" smtClean="0"/>
              <a:t>su</a:t>
            </a:r>
          </a:p>
          <a:p>
            <a:pPr lvl="1">
              <a:spcBef>
                <a:spcPts val="0"/>
              </a:spcBef>
            </a:pPr>
            <a:r>
              <a:rPr lang="en-US" sz="1800" dirty="0" smtClean="0"/>
              <a:t>The su command confers super-user privileges</a:t>
            </a:r>
          </a:p>
          <a:p>
            <a:pPr marL="548640" lvl="2" indent="0">
              <a:spcBef>
                <a:spcPts val="0"/>
              </a:spcBef>
              <a:buNone/>
            </a:pPr>
            <a:r>
              <a:rPr lang="en-US" sz="1800" dirty="0" smtClean="0"/>
              <a:t>[</a:t>
            </a:r>
            <a:r>
              <a:rPr lang="en-US" sz="1800" dirty="0"/>
              <a:t>alice@sunshine shared]$ </a:t>
            </a:r>
            <a:r>
              <a:rPr lang="en-US" sz="1800" dirty="0">
                <a:solidFill>
                  <a:srgbClr val="FF0000"/>
                </a:solidFill>
              </a:rPr>
              <a:t>su -</a:t>
            </a:r>
          </a:p>
          <a:p>
            <a:pPr marL="548640" lvl="2" indent="0">
              <a:spcBef>
                <a:spcPts val="0"/>
              </a:spcBef>
              <a:buNone/>
            </a:pPr>
            <a:r>
              <a:rPr lang="en-US" sz="1800" dirty="0"/>
              <a:t>Password: </a:t>
            </a:r>
            <a:r>
              <a:rPr lang="en-US" sz="1800" dirty="0" err="1" smtClean="0">
                <a:solidFill>
                  <a:srgbClr val="FF0000"/>
                </a:solidFill>
              </a:rPr>
              <a:t>EnterTheRootPassword</a:t>
            </a:r>
            <a:endParaRPr lang="en-US" sz="1800" dirty="0">
              <a:solidFill>
                <a:srgbClr val="FF0000"/>
              </a:solidFill>
            </a:endParaRPr>
          </a:p>
          <a:p>
            <a:pPr marL="548640" lvl="2" indent="0">
              <a:spcBef>
                <a:spcPts val="0"/>
              </a:spcBef>
              <a:buNone/>
            </a:pPr>
            <a:r>
              <a:rPr lang="en-US" sz="1800" dirty="0"/>
              <a:t>[</a:t>
            </a:r>
            <a:r>
              <a:rPr lang="en-US" sz="1800" dirty="0" err="1"/>
              <a:t>root@sunshine</a:t>
            </a:r>
            <a:r>
              <a:rPr lang="en-US" sz="1800" dirty="0"/>
              <a:t> </a:t>
            </a:r>
            <a:r>
              <a:rPr lang="en-US" sz="1800" dirty="0" smtClean="0"/>
              <a:t>~]</a:t>
            </a:r>
            <a:r>
              <a:rPr lang="en-US" sz="1800" dirty="0" smtClean="0">
                <a:solidFill>
                  <a:srgbClr val="FF0000"/>
                </a:solidFill>
              </a:rPr>
              <a:t>#</a:t>
            </a:r>
            <a:endParaRPr lang="en-US" sz="1800" dirty="0" smtClean="0"/>
          </a:p>
          <a:p>
            <a:pPr>
              <a:spcBef>
                <a:spcPts val="0"/>
              </a:spcBef>
            </a:pPr>
            <a:r>
              <a:rPr lang="en-US" sz="1800" dirty="0" smtClean="0"/>
              <a:t>Note the change in prompt</a:t>
            </a:r>
          </a:p>
          <a:p>
            <a:pPr lvl="1">
              <a:spcBef>
                <a:spcPts val="0"/>
              </a:spcBef>
            </a:pPr>
            <a:r>
              <a:rPr lang="en-US" sz="1800" dirty="0" smtClean="0"/>
              <a:t>$ </a:t>
            </a:r>
            <a:r>
              <a:rPr lang="en-US" sz="1800" dirty="0" smtClean="0">
                <a:cs typeface="Arial"/>
              </a:rPr>
              <a:t>→ </a:t>
            </a:r>
            <a:r>
              <a:rPr lang="en-US" sz="1800" dirty="0" smtClean="0"/>
              <a:t>#</a:t>
            </a:r>
          </a:p>
          <a:p>
            <a:pPr>
              <a:spcBef>
                <a:spcPts val="0"/>
              </a:spcBef>
            </a:pPr>
            <a:r>
              <a:rPr lang="en-US" sz="1800" dirty="0" smtClean="0"/>
              <a:t># indicates super-user privileges</a:t>
            </a:r>
          </a:p>
          <a:p>
            <a:pPr lvl="1">
              <a:spcBef>
                <a:spcPts val="0"/>
              </a:spcBef>
            </a:pPr>
            <a:r>
              <a:rPr lang="en-US" sz="1800" dirty="0" smtClean="0"/>
              <a:t>System assumes you know what you are doing</a:t>
            </a:r>
          </a:p>
          <a:p>
            <a:pPr lvl="2">
              <a:spcBef>
                <a:spcPts val="0"/>
              </a:spcBef>
            </a:pPr>
            <a:r>
              <a:rPr lang="en-US" sz="1800" dirty="0" smtClean="0"/>
              <a:t>Minimal interactivity and confirmations</a:t>
            </a:r>
          </a:p>
          <a:p>
            <a:pPr>
              <a:spcBef>
                <a:spcPts val="0"/>
              </a:spcBef>
            </a:pPr>
            <a:r>
              <a:rPr lang="en-US" sz="1800" dirty="0" smtClean="0">
                <a:solidFill>
                  <a:srgbClr val="FF0000"/>
                </a:solidFill>
              </a:rPr>
              <a:t>Be very, very careful at # prompt</a:t>
            </a:r>
            <a:endParaRPr lang="en-US" sz="1800" dirty="0">
              <a:solidFill>
                <a:srgbClr val="FF0000"/>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4724400"/>
            <a:ext cx="5476875" cy="1419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60520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25</a:t>
            </a:fld>
            <a:endParaRPr lang="en-US"/>
          </a:p>
        </p:txBody>
      </p:sp>
      <p:sp>
        <p:nvSpPr>
          <p:cNvPr id="2" name="Title 1"/>
          <p:cNvSpPr>
            <a:spLocks noGrp="1"/>
          </p:cNvSpPr>
          <p:nvPr>
            <p:ph type="title" idx="4294967295"/>
          </p:nvPr>
        </p:nvSpPr>
        <p:spPr>
          <a:xfrm>
            <a:off x="609600" y="884237"/>
            <a:ext cx="8382000" cy="715963"/>
          </a:xfrm>
        </p:spPr>
        <p:txBody>
          <a:bodyPr>
            <a:normAutofit fontScale="90000"/>
          </a:bodyPr>
          <a:lstStyle/>
          <a:p>
            <a:r>
              <a:rPr lang="en-US" dirty="0" smtClean="0"/>
              <a:t>Changing Permissions with </a:t>
            </a:r>
            <a:r>
              <a:rPr lang="en-US" dirty="0" err="1" smtClean="0"/>
              <a:t>chmod</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647" y="1905000"/>
            <a:ext cx="5562600" cy="3676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3429000" y="3810000"/>
            <a:ext cx="1447800" cy="228600"/>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600200" y="3428999"/>
            <a:ext cx="4648200" cy="314325"/>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600200" y="4876800"/>
            <a:ext cx="4648200" cy="314325"/>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392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26</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Access control lists</a:t>
            </a:r>
            <a:endParaRPr lang="en-US" dirty="0"/>
          </a:p>
        </p:txBody>
      </p:sp>
      <p:sp>
        <p:nvSpPr>
          <p:cNvPr id="3" name="Content Placeholder 2"/>
          <p:cNvSpPr>
            <a:spLocks noGrp="1"/>
          </p:cNvSpPr>
          <p:nvPr>
            <p:ph sz="quarter" idx="4294967295"/>
          </p:nvPr>
        </p:nvSpPr>
        <p:spPr>
          <a:xfrm>
            <a:off x="914400" y="1676400"/>
            <a:ext cx="2057400" cy="3613150"/>
          </a:xfrm>
        </p:spPr>
        <p:txBody>
          <a:bodyPr>
            <a:normAutofit/>
          </a:bodyPr>
          <a:lstStyle/>
          <a:p>
            <a:r>
              <a:rPr lang="en-US" sz="1800" dirty="0" smtClean="0"/>
              <a:t>Allow fine-grained application of permissions</a:t>
            </a:r>
          </a:p>
          <a:p>
            <a:pPr lvl="1"/>
            <a:r>
              <a:rPr lang="en-US" sz="1800" dirty="0" err="1"/>
              <a:t>g</a:t>
            </a:r>
            <a:r>
              <a:rPr lang="en-US" sz="1800" dirty="0" err="1" smtClean="0"/>
              <a:t>etfacl</a:t>
            </a:r>
            <a:endParaRPr lang="en-US" sz="1800" dirty="0" smtClean="0"/>
          </a:p>
          <a:p>
            <a:pPr lvl="1"/>
            <a:r>
              <a:rPr lang="en-US" sz="1800" dirty="0" err="1" smtClean="0"/>
              <a:t>setfacl</a:t>
            </a:r>
            <a:endParaRPr lang="en-US" sz="1800" dirty="0" smtClean="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733550"/>
            <a:ext cx="5524500" cy="4362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ounded Rectangle 6"/>
          <p:cNvSpPr/>
          <p:nvPr/>
        </p:nvSpPr>
        <p:spPr>
          <a:xfrm>
            <a:off x="4724400" y="2133600"/>
            <a:ext cx="1447800" cy="304800"/>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724400" y="3428999"/>
            <a:ext cx="2362200" cy="485775"/>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895600" y="4267200"/>
            <a:ext cx="1447800" cy="923925"/>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95600" y="5410200"/>
            <a:ext cx="1447800" cy="228600"/>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400" y="5410200"/>
            <a:ext cx="1610922" cy="923330"/>
          </a:xfrm>
          <a:prstGeom prst="rect">
            <a:avLst/>
          </a:prstGeom>
          <a:noFill/>
        </p:spPr>
        <p:txBody>
          <a:bodyPr wrap="square" rtlCol="0">
            <a:spAutoFit/>
          </a:bodyPr>
          <a:lstStyle/>
          <a:p>
            <a:r>
              <a:rPr lang="en-US" dirty="0" smtClean="0"/>
              <a:t>+ shows specific ACL in place</a:t>
            </a:r>
            <a:endParaRPr lang="en-US" dirty="0"/>
          </a:p>
        </p:txBody>
      </p:sp>
      <p:cxnSp>
        <p:nvCxnSpPr>
          <p:cNvPr id="11" name="Straight Arrow Connector 10"/>
          <p:cNvCxnSpPr>
            <a:stCxn id="5" idx="3"/>
          </p:cNvCxnSpPr>
          <p:nvPr/>
        </p:nvCxnSpPr>
        <p:spPr>
          <a:xfrm flipV="1">
            <a:off x="2525322" y="5638800"/>
            <a:ext cx="1360878" cy="233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741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27</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File ownership</a:t>
            </a:r>
            <a:endParaRPr lang="en-US" dirty="0"/>
          </a:p>
        </p:txBody>
      </p:sp>
      <p:sp>
        <p:nvSpPr>
          <p:cNvPr id="3" name="Content Placeholder 2"/>
          <p:cNvSpPr>
            <a:spLocks noGrp="1"/>
          </p:cNvSpPr>
          <p:nvPr>
            <p:ph sz="quarter" idx="4294967295"/>
          </p:nvPr>
        </p:nvSpPr>
        <p:spPr>
          <a:xfrm>
            <a:off x="914401" y="1676400"/>
            <a:ext cx="4267200" cy="3613150"/>
          </a:xfrm>
        </p:spPr>
        <p:txBody>
          <a:bodyPr>
            <a:normAutofit/>
          </a:bodyPr>
          <a:lstStyle/>
          <a:p>
            <a:r>
              <a:rPr lang="en-US" sz="1800" dirty="0" err="1" smtClean="0"/>
              <a:t>chown</a:t>
            </a:r>
            <a:endParaRPr lang="en-US" sz="1800" dirty="0" smtClean="0"/>
          </a:p>
          <a:p>
            <a:pPr lvl="1"/>
            <a:r>
              <a:rPr lang="en-US" sz="1800" dirty="0" smtClean="0"/>
              <a:t>Change ownership</a:t>
            </a:r>
          </a:p>
          <a:p>
            <a:r>
              <a:rPr lang="en-US" sz="1800" dirty="0" err="1" smtClean="0"/>
              <a:t>chgrp</a:t>
            </a:r>
            <a:endParaRPr lang="en-US" sz="1800" dirty="0" smtClean="0"/>
          </a:p>
          <a:p>
            <a:pPr lvl="1"/>
            <a:r>
              <a:rPr lang="en-US" sz="1800" dirty="0" smtClean="0"/>
              <a:t>Change </a:t>
            </a:r>
            <a:r>
              <a:rPr lang="en-US" sz="1800" dirty="0" smtClean="0"/>
              <a:t>group</a:t>
            </a:r>
            <a:endParaRPr lang="en-US" sz="1800" dirty="0" smtClean="0"/>
          </a:p>
        </p:txBody>
      </p:sp>
      <p:grpSp>
        <p:nvGrpSpPr>
          <p:cNvPr id="5" name="Group 4"/>
          <p:cNvGrpSpPr/>
          <p:nvPr/>
        </p:nvGrpSpPr>
        <p:grpSpPr>
          <a:xfrm>
            <a:off x="2057400" y="3248025"/>
            <a:ext cx="5524500" cy="2390775"/>
            <a:chOff x="2057400" y="3276599"/>
            <a:chExt cx="5524500" cy="2390775"/>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76599"/>
              <a:ext cx="5524500" cy="2390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3638550" y="4229098"/>
              <a:ext cx="2362200" cy="24288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770897" y="4876800"/>
              <a:ext cx="2362200" cy="24288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flipV="1">
              <a:off x="2914650" y="4566387"/>
              <a:ext cx="856247" cy="234213"/>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flipV="1">
              <a:off x="3505200" y="5175987"/>
              <a:ext cx="856247" cy="234213"/>
            </a:xfrm>
            <a:prstGeom prst="round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2267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28</a:t>
            </a:fld>
            <a:endParaRPr lang="en-US"/>
          </a:p>
        </p:txBody>
      </p:sp>
      <p:sp>
        <p:nvSpPr>
          <p:cNvPr id="2" name="Title 1"/>
          <p:cNvSpPr>
            <a:spLocks noGrp="1"/>
          </p:cNvSpPr>
          <p:nvPr>
            <p:ph type="title" idx="4294967295"/>
          </p:nvPr>
        </p:nvSpPr>
        <p:spPr>
          <a:xfrm>
            <a:off x="896937" y="884237"/>
            <a:ext cx="5275263" cy="715963"/>
          </a:xfrm>
        </p:spPr>
        <p:txBody>
          <a:bodyPr>
            <a:normAutofit fontScale="90000"/>
          </a:bodyPr>
          <a:lstStyle/>
          <a:p>
            <a:r>
              <a:rPr lang="en-US" dirty="0" smtClean="0"/>
              <a:t>Editing </a:t>
            </a:r>
            <a:r>
              <a:rPr lang="en-US" dirty="0" smtClean="0"/>
              <a:t>files in vi</a:t>
            </a:r>
            <a:endParaRPr lang="en-US" dirty="0"/>
          </a:p>
        </p:txBody>
      </p:sp>
      <p:sp>
        <p:nvSpPr>
          <p:cNvPr id="3" name="Content Placeholder 2"/>
          <p:cNvSpPr>
            <a:spLocks noGrp="1"/>
          </p:cNvSpPr>
          <p:nvPr>
            <p:ph sz="quarter" idx="4294967295"/>
          </p:nvPr>
        </p:nvSpPr>
        <p:spPr>
          <a:xfrm>
            <a:off x="914400" y="1676400"/>
            <a:ext cx="7315200" cy="3613150"/>
          </a:xfrm>
        </p:spPr>
        <p:txBody>
          <a:bodyPr>
            <a:normAutofit/>
          </a:bodyPr>
          <a:lstStyle/>
          <a:p>
            <a:r>
              <a:rPr lang="en-US" sz="1800" dirty="0" smtClean="0"/>
              <a:t>Standard </a:t>
            </a:r>
            <a:r>
              <a:rPr lang="en-US" sz="1800" dirty="0" smtClean="0"/>
              <a:t>editor on all Unix systems</a:t>
            </a:r>
          </a:p>
          <a:p>
            <a:pPr lvl="1"/>
            <a:r>
              <a:rPr lang="en-US" sz="1800" dirty="0" smtClean="0"/>
              <a:t>Command </a:t>
            </a:r>
            <a:r>
              <a:rPr lang="en-US" sz="1800" dirty="0" smtClean="0"/>
              <a:t>mode</a:t>
            </a:r>
          </a:p>
          <a:p>
            <a:pPr lvl="2"/>
            <a:r>
              <a:rPr lang="en-US" sz="1800" dirty="0" smtClean="0"/>
              <a:t>User </a:t>
            </a:r>
            <a:r>
              <a:rPr lang="en-US" sz="1800" dirty="0" smtClean="0"/>
              <a:t>input interpreted as commands, not text </a:t>
            </a:r>
            <a:r>
              <a:rPr lang="en-US" sz="1800" dirty="0" smtClean="0"/>
              <a:t>input</a:t>
            </a:r>
          </a:p>
          <a:p>
            <a:pPr lvl="2"/>
            <a:r>
              <a:rPr lang="en-US" sz="1800" dirty="0" smtClean="0"/>
              <a:t>a</a:t>
            </a:r>
            <a:r>
              <a:rPr lang="en-US" sz="1800" dirty="0"/>
              <a:t>, </a:t>
            </a:r>
            <a:r>
              <a:rPr lang="en-US" sz="1800" dirty="0" err="1"/>
              <a:t>i</a:t>
            </a:r>
            <a:r>
              <a:rPr lang="en-US" sz="1800" dirty="0"/>
              <a:t>, A, I, o, O bring vi into input mode</a:t>
            </a:r>
          </a:p>
          <a:p>
            <a:pPr lvl="2"/>
            <a:r>
              <a:rPr lang="en-US" sz="1800" dirty="0"/>
              <a:t>Escape key returns vi to command mode</a:t>
            </a:r>
          </a:p>
          <a:p>
            <a:pPr lvl="1"/>
            <a:r>
              <a:rPr lang="en-US" sz="1800" dirty="0" smtClean="0"/>
              <a:t>Input mode</a:t>
            </a:r>
            <a:endParaRPr lang="en-US" sz="18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3810000"/>
            <a:ext cx="8241830" cy="22860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52800" y="4572000"/>
            <a:ext cx="1358129" cy="646331"/>
          </a:xfrm>
          <a:prstGeom prst="rect">
            <a:avLst/>
          </a:prstGeom>
          <a:noFill/>
        </p:spPr>
        <p:txBody>
          <a:bodyPr wrap="none" rtlCol="0">
            <a:spAutoFit/>
          </a:bodyPr>
          <a:lstStyle/>
          <a:p>
            <a:r>
              <a:rPr lang="en-US" dirty="0" err="1" smtClean="0"/>
              <a:t>i</a:t>
            </a:r>
            <a:r>
              <a:rPr lang="en-US" dirty="0" smtClean="0"/>
              <a:t> = insert</a:t>
            </a:r>
          </a:p>
          <a:p>
            <a:r>
              <a:rPr lang="en-US" dirty="0" smtClean="0"/>
              <a:t>a = append</a:t>
            </a:r>
            <a:endParaRPr lang="en-US" dirty="0"/>
          </a:p>
        </p:txBody>
      </p:sp>
    </p:spTree>
    <p:extLst>
      <p:ext uri="{BB962C8B-B14F-4D97-AF65-F5344CB8AC3E}">
        <p14:creationId xmlns:p14="http://schemas.microsoft.com/office/powerpoint/2010/main" val="154650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a:p>
        </p:txBody>
      </p:sp>
      <p:sp>
        <p:nvSpPr>
          <p:cNvPr id="2" name="Title 1"/>
          <p:cNvSpPr>
            <a:spLocks noGrp="1"/>
          </p:cNvSpPr>
          <p:nvPr>
            <p:ph type="title" idx="4294967295"/>
          </p:nvPr>
        </p:nvSpPr>
        <p:spPr>
          <a:xfrm>
            <a:off x="886326" y="914400"/>
            <a:ext cx="5275263" cy="639763"/>
          </a:xfrm>
        </p:spPr>
        <p:txBody>
          <a:bodyPr>
            <a:normAutofit fontScale="90000"/>
          </a:bodyPr>
          <a:lstStyle/>
          <a:p>
            <a:r>
              <a:rPr lang="en-US" dirty="0" err="1" smtClean="0"/>
              <a:t>vimtutor</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581400" y="1720516"/>
            <a:ext cx="4800600" cy="3810000"/>
          </a:xfrm>
          <a:prstGeom prst="rect">
            <a:avLst/>
          </a:prstGeom>
          <a:ln>
            <a:solidFill>
              <a:schemeClr val="tx1"/>
            </a:solidFill>
          </a:ln>
        </p:spPr>
      </p:pic>
      <p:sp>
        <p:nvSpPr>
          <p:cNvPr id="5" name="Content Placeholder 2"/>
          <p:cNvSpPr txBox="1">
            <a:spLocks/>
          </p:cNvSpPr>
          <p:nvPr/>
        </p:nvSpPr>
        <p:spPr>
          <a:xfrm>
            <a:off x="838200" y="1818940"/>
            <a:ext cx="2637631" cy="420085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To learn the meanings of a, A, </a:t>
            </a:r>
            <a:r>
              <a:rPr lang="en-US" sz="1800" dirty="0" err="1" smtClean="0"/>
              <a:t>i</a:t>
            </a:r>
            <a:r>
              <a:rPr lang="en-US" sz="1800" dirty="0" smtClean="0"/>
              <a:t>, I, o, O and the various vi commands, vim has a very user-friendly tutorial called </a:t>
            </a:r>
            <a:r>
              <a:rPr lang="en-US" sz="1800" dirty="0" err="1" smtClean="0"/>
              <a:t>vimtutor</a:t>
            </a:r>
            <a:endParaRPr lang="en-US" sz="1800" dirty="0" smtClean="0"/>
          </a:p>
          <a:p>
            <a:r>
              <a:rPr lang="en-US" sz="1800" dirty="0" smtClean="0"/>
              <a:t>To start </a:t>
            </a:r>
            <a:r>
              <a:rPr lang="en-US" sz="1800" dirty="0" err="1" smtClean="0"/>
              <a:t>vimtutor</a:t>
            </a:r>
            <a:r>
              <a:rPr lang="en-US" sz="1800" dirty="0" smtClean="0"/>
              <a:t>, use the command</a:t>
            </a:r>
          </a:p>
          <a:p>
            <a:pPr lvl="1"/>
            <a:r>
              <a:rPr lang="en-US" sz="1800" dirty="0" err="1" smtClean="0"/>
              <a:t>vimtutor</a:t>
            </a:r>
            <a:endParaRPr lang="en-US" sz="1800" dirty="0" smtClean="0"/>
          </a:p>
        </p:txBody>
      </p:sp>
    </p:spTree>
    <p:extLst>
      <p:ext uri="{BB962C8B-B14F-4D97-AF65-F5344CB8AC3E}">
        <p14:creationId xmlns:p14="http://schemas.microsoft.com/office/powerpoint/2010/main" val="113940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smtClean="0"/>
              <a:t>3</a:t>
            </a:r>
            <a:endParaRPr lang="en-US" dirty="0"/>
          </a:p>
        </p:txBody>
      </p:sp>
      <p:sp>
        <p:nvSpPr>
          <p:cNvPr id="3" name="Subtitle 2"/>
          <p:cNvSpPr>
            <a:spLocks noGrp="1"/>
          </p:cNvSpPr>
          <p:nvPr>
            <p:ph type="body" idx="1"/>
          </p:nvPr>
        </p:nvSpPr>
        <p:spPr/>
        <p:txBody>
          <a:bodyPr/>
          <a:lstStyle/>
          <a:p>
            <a:r>
              <a:rPr lang="en-US" dirty="0" smtClean="0"/>
              <a:t>System Administration </a:t>
            </a:r>
            <a:r>
              <a:rPr lang="en-US" dirty="0" smtClean="0"/>
              <a:t>(2)</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30</a:t>
            </a:fld>
            <a:endParaRPr lang="en-US"/>
          </a:p>
        </p:txBody>
      </p:sp>
      <p:sp>
        <p:nvSpPr>
          <p:cNvPr id="2" name="Title 1"/>
          <p:cNvSpPr>
            <a:spLocks noGrp="1"/>
          </p:cNvSpPr>
          <p:nvPr>
            <p:ph type="title" idx="4294967295"/>
          </p:nvPr>
        </p:nvSpPr>
        <p:spPr>
          <a:xfrm>
            <a:off x="838200" y="838200"/>
            <a:ext cx="7391400" cy="727075"/>
          </a:xfrm>
        </p:spPr>
        <p:txBody>
          <a:bodyPr>
            <a:normAutofit fontScale="90000"/>
          </a:bodyPr>
          <a:lstStyle/>
          <a:p>
            <a:r>
              <a:rPr lang="en-US" dirty="0" smtClean="0"/>
              <a:t>Software </a:t>
            </a:r>
            <a:r>
              <a:rPr lang="en-US" dirty="0" smtClean="0"/>
              <a:t>install </a:t>
            </a:r>
            <a:r>
              <a:rPr lang="en-US" dirty="0" smtClean="0"/>
              <a:t>and updates</a:t>
            </a:r>
            <a:endParaRPr lang="en-US" dirty="0"/>
          </a:p>
        </p:txBody>
      </p:sp>
      <p:sp>
        <p:nvSpPr>
          <p:cNvPr id="3" name="Content Placeholder 2"/>
          <p:cNvSpPr>
            <a:spLocks noGrp="1"/>
          </p:cNvSpPr>
          <p:nvPr>
            <p:ph sz="quarter" idx="4294967295"/>
          </p:nvPr>
        </p:nvSpPr>
        <p:spPr>
          <a:xfrm>
            <a:off x="914400" y="1676400"/>
            <a:ext cx="5275263" cy="3613150"/>
          </a:xfrm>
        </p:spPr>
        <p:txBody>
          <a:bodyPr>
            <a:noAutofit/>
          </a:bodyPr>
          <a:lstStyle/>
          <a:p>
            <a:pPr>
              <a:spcBef>
                <a:spcPts val="0"/>
              </a:spcBef>
            </a:pPr>
            <a:r>
              <a:rPr lang="en-US" sz="1800" dirty="0" smtClean="0"/>
              <a:t>Linux/ Unix software is often called a package</a:t>
            </a:r>
          </a:p>
          <a:p>
            <a:pPr lvl="1">
              <a:spcBef>
                <a:spcPts val="0"/>
              </a:spcBef>
            </a:pPr>
            <a:r>
              <a:rPr lang="en-US" sz="1800" dirty="0" smtClean="0"/>
              <a:t>Refers to all files of the application bundled together as one file</a:t>
            </a:r>
          </a:p>
          <a:p>
            <a:pPr lvl="1">
              <a:spcBef>
                <a:spcPts val="0"/>
              </a:spcBef>
            </a:pPr>
            <a:r>
              <a:rPr lang="en-US" sz="1800" dirty="0" smtClean="0"/>
              <a:t>Comparable to .</a:t>
            </a:r>
            <a:r>
              <a:rPr lang="en-US" sz="1800" dirty="0" err="1" smtClean="0"/>
              <a:t>iso</a:t>
            </a:r>
            <a:r>
              <a:rPr lang="en-US" sz="1800" dirty="0" smtClean="0"/>
              <a:t> files used in Windows software</a:t>
            </a:r>
          </a:p>
          <a:p>
            <a:pPr>
              <a:spcBef>
                <a:spcPts val="0"/>
              </a:spcBef>
            </a:pPr>
            <a:endParaRPr lang="en-US" sz="1800" dirty="0"/>
          </a:p>
          <a:p>
            <a:pPr>
              <a:spcBef>
                <a:spcPts val="0"/>
              </a:spcBef>
            </a:pPr>
            <a:r>
              <a:rPr lang="en-US" sz="1800" dirty="0" smtClean="0"/>
              <a:t>Software is managed by applications called package managers, e.g.</a:t>
            </a:r>
          </a:p>
          <a:p>
            <a:pPr lvl="1">
              <a:spcBef>
                <a:spcPts val="0"/>
              </a:spcBef>
            </a:pPr>
            <a:r>
              <a:rPr lang="en-US" sz="1800" dirty="0"/>
              <a:t>a</a:t>
            </a:r>
            <a:r>
              <a:rPr lang="en-US" sz="1800" dirty="0" smtClean="0"/>
              <a:t>pt (</a:t>
            </a:r>
            <a:r>
              <a:rPr lang="en-US" sz="1800" dirty="0" err="1" smtClean="0"/>
              <a:t>Debian</a:t>
            </a:r>
            <a:r>
              <a:rPr lang="en-US" sz="1800" dirty="0" smtClean="0"/>
              <a:t>), rpm (</a:t>
            </a:r>
            <a:r>
              <a:rPr lang="en-US" sz="1800" dirty="0" err="1" smtClean="0"/>
              <a:t>Redhat</a:t>
            </a:r>
            <a:r>
              <a:rPr lang="en-US" sz="1800" dirty="0" smtClean="0"/>
              <a:t>), </a:t>
            </a:r>
            <a:r>
              <a:rPr lang="en-US" sz="1800" dirty="0" err="1" smtClean="0"/>
              <a:t>pkgutil</a:t>
            </a:r>
            <a:r>
              <a:rPr lang="en-US" sz="1800" dirty="0" smtClean="0"/>
              <a:t> (Solaris) </a:t>
            </a:r>
            <a:r>
              <a:rPr lang="en-US" sz="1800" dirty="0" err="1" smtClean="0"/>
              <a:t>etc</a:t>
            </a:r>
            <a:endParaRPr lang="en-US" sz="1800" dirty="0" smtClean="0"/>
          </a:p>
          <a:p>
            <a:pPr lvl="1">
              <a:spcBef>
                <a:spcPts val="0"/>
              </a:spcBef>
            </a:pPr>
            <a:r>
              <a:rPr lang="en-US" sz="1800" dirty="0" smtClean="0"/>
              <a:t>Our version (</a:t>
            </a:r>
            <a:r>
              <a:rPr lang="en-US" sz="1800" dirty="0" err="1" smtClean="0"/>
              <a:t>CentOS</a:t>
            </a:r>
            <a:r>
              <a:rPr lang="en-US" sz="1800" dirty="0" smtClean="0"/>
              <a:t>) uses yum</a:t>
            </a:r>
          </a:p>
          <a:p>
            <a:pPr lvl="2">
              <a:spcBef>
                <a:spcPts val="0"/>
              </a:spcBef>
            </a:pPr>
            <a:r>
              <a:rPr lang="en-US" sz="1800" u="sng" dirty="0" err="1" smtClean="0"/>
              <a:t>Y</a:t>
            </a:r>
            <a:r>
              <a:rPr lang="en-US" sz="1800" dirty="0" err="1" smtClean="0"/>
              <a:t>ellowDog</a:t>
            </a:r>
            <a:r>
              <a:rPr lang="en-US" sz="1800" dirty="0" smtClean="0"/>
              <a:t> </a:t>
            </a:r>
            <a:r>
              <a:rPr lang="en-US" sz="1800" u="sng" dirty="0" smtClean="0"/>
              <a:t>U</a:t>
            </a:r>
            <a:r>
              <a:rPr lang="en-US" sz="1800" dirty="0" smtClean="0"/>
              <a:t>pdater, </a:t>
            </a:r>
            <a:r>
              <a:rPr lang="en-US" sz="1800" u="sng" dirty="0" smtClean="0"/>
              <a:t>M</a:t>
            </a:r>
            <a:r>
              <a:rPr lang="en-US" sz="1800" dirty="0" smtClean="0"/>
              <a:t>odified</a:t>
            </a:r>
          </a:p>
          <a:p>
            <a:pPr>
              <a:spcBef>
                <a:spcPts val="0"/>
              </a:spcBef>
            </a:pPr>
            <a:r>
              <a:rPr lang="en-US" sz="1800" dirty="0" smtClean="0"/>
              <a:t>Open source software is available online</a:t>
            </a:r>
          </a:p>
          <a:p>
            <a:pPr lvl="1">
              <a:spcBef>
                <a:spcPts val="0"/>
              </a:spcBef>
            </a:pPr>
            <a:r>
              <a:rPr lang="en-US" sz="1800" dirty="0" smtClean="0"/>
              <a:t>Repositories</a:t>
            </a:r>
          </a:p>
        </p:txBody>
      </p:sp>
    </p:spTree>
    <p:extLst>
      <p:ext uri="{BB962C8B-B14F-4D97-AF65-F5344CB8AC3E}">
        <p14:creationId xmlns:p14="http://schemas.microsoft.com/office/powerpoint/2010/main" val="1405437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31</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Software search</a:t>
            </a:r>
            <a:endParaRPr lang="en-US" dirty="0"/>
          </a:p>
        </p:txBody>
      </p:sp>
      <p:sp>
        <p:nvSpPr>
          <p:cNvPr id="3" name="Content Placeholder 2"/>
          <p:cNvSpPr>
            <a:spLocks noGrp="1"/>
          </p:cNvSpPr>
          <p:nvPr>
            <p:ph sz="quarter" idx="4294967295"/>
          </p:nvPr>
        </p:nvSpPr>
        <p:spPr>
          <a:xfrm>
            <a:off x="838200" y="1752600"/>
            <a:ext cx="5275263" cy="3613150"/>
          </a:xfrm>
        </p:spPr>
        <p:txBody>
          <a:bodyPr>
            <a:normAutofit/>
          </a:bodyPr>
          <a:lstStyle/>
          <a:p>
            <a:r>
              <a:rPr lang="en-US" sz="1800" dirty="0"/>
              <a:t>y</a:t>
            </a:r>
            <a:r>
              <a:rPr lang="en-US" sz="1800" dirty="0" smtClean="0"/>
              <a:t>um list</a:t>
            </a:r>
          </a:p>
          <a:p>
            <a:endParaRPr lang="en-US" sz="1800" dirty="0" smtClean="0"/>
          </a:p>
          <a:p>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yum </a:t>
            </a:r>
            <a:r>
              <a:rPr lang="en-US" sz="1800" dirty="0" smtClean="0"/>
              <a:t>search </a:t>
            </a:r>
            <a:r>
              <a:rPr lang="en-US" sz="1800" dirty="0" smtClean="0"/>
              <a:t>&lt;</a:t>
            </a:r>
            <a:r>
              <a:rPr lang="en-US" sz="1800" dirty="0" err="1" smtClean="0"/>
              <a:t>sw</a:t>
            </a:r>
            <a:r>
              <a:rPr lang="en-US" sz="1800" dirty="0" smtClean="0"/>
              <a:t>&gt;</a:t>
            </a:r>
            <a:endParaRPr lang="en-US" sz="1800" dirty="0" smtClean="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662821"/>
            <a:ext cx="5486400" cy="20047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862137"/>
            <a:ext cx="5676900" cy="28063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ounded Rectangle 7"/>
          <p:cNvSpPr/>
          <p:nvPr/>
        </p:nvSpPr>
        <p:spPr>
          <a:xfrm>
            <a:off x="3676650" y="1981200"/>
            <a:ext cx="1562100" cy="24288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419600" y="4252912"/>
            <a:ext cx="1619250" cy="242888"/>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6389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32</a:t>
            </a:fld>
            <a:endParaRPr lang="en-US"/>
          </a:p>
        </p:txBody>
      </p:sp>
      <p:sp>
        <p:nvSpPr>
          <p:cNvPr id="2" name="Title 1"/>
          <p:cNvSpPr>
            <a:spLocks noGrp="1"/>
          </p:cNvSpPr>
          <p:nvPr>
            <p:ph type="title" idx="4294967295"/>
          </p:nvPr>
        </p:nvSpPr>
        <p:spPr>
          <a:xfrm>
            <a:off x="820737" y="838200"/>
            <a:ext cx="7713663" cy="715963"/>
          </a:xfrm>
        </p:spPr>
        <p:txBody>
          <a:bodyPr>
            <a:normAutofit fontScale="90000"/>
          </a:bodyPr>
          <a:lstStyle/>
          <a:p>
            <a:r>
              <a:rPr lang="en-US" dirty="0" smtClean="0"/>
              <a:t>Software </a:t>
            </a:r>
            <a:r>
              <a:rPr lang="en-US" dirty="0" smtClean="0"/>
              <a:t>installation and update</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44196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242" y="1905000"/>
            <a:ext cx="455037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77253" y="4184984"/>
            <a:ext cx="36375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yum </a:t>
            </a:r>
            <a:r>
              <a:rPr lang="en-US" dirty="0" smtClean="0"/>
              <a:t>update:  Updates </a:t>
            </a:r>
            <a:r>
              <a:rPr lang="en-US" dirty="0"/>
              <a:t>all software on the </a:t>
            </a:r>
            <a:r>
              <a:rPr lang="en-US" dirty="0" smtClean="0"/>
              <a:t>system</a:t>
            </a:r>
          </a:p>
          <a:p>
            <a:pPr marL="285750" indent="-285750">
              <a:buFont typeface="Arial" panose="020B0604020202020204" pitchFamily="34" charset="0"/>
              <a:buChar char="•"/>
            </a:pPr>
            <a:r>
              <a:rPr lang="en-US" dirty="0"/>
              <a:t>yum install &lt;software&gt;</a:t>
            </a:r>
          </a:p>
          <a:p>
            <a:endParaRPr lang="en-US" dirty="0"/>
          </a:p>
        </p:txBody>
      </p:sp>
    </p:spTree>
    <p:extLst>
      <p:ext uri="{BB962C8B-B14F-4D97-AF65-F5344CB8AC3E}">
        <p14:creationId xmlns:p14="http://schemas.microsoft.com/office/powerpoint/2010/main" val="355936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33</a:t>
            </a:fld>
            <a:endParaRPr lang="en-US"/>
          </a:p>
        </p:txBody>
      </p:sp>
      <p:sp>
        <p:nvSpPr>
          <p:cNvPr id="2" name="Title 1"/>
          <p:cNvSpPr>
            <a:spLocks noGrp="1"/>
          </p:cNvSpPr>
          <p:nvPr>
            <p:ph type="title" idx="4294967295"/>
          </p:nvPr>
        </p:nvSpPr>
        <p:spPr>
          <a:xfrm>
            <a:off x="990600" y="762000"/>
            <a:ext cx="7391400" cy="803275"/>
          </a:xfrm>
        </p:spPr>
        <p:txBody>
          <a:bodyPr/>
          <a:lstStyle/>
          <a:p>
            <a:r>
              <a:rPr lang="en-US" dirty="0" smtClean="0"/>
              <a:t>User account management</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90600" y="1905000"/>
            <a:ext cx="6934200" cy="3810000"/>
          </a:xfrm>
          <a:prstGeom prst="rect">
            <a:avLst/>
          </a:prstGeom>
        </p:spPr>
      </p:pic>
    </p:spTree>
    <p:extLst>
      <p:ext uri="{BB962C8B-B14F-4D97-AF65-F5344CB8AC3E}">
        <p14:creationId xmlns:p14="http://schemas.microsoft.com/office/powerpoint/2010/main" val="586018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34</a:t>
            </a:fld>
            <a:endParaRPr lang="en-US"/>
          </a:p>
        </p:txBody>
      </p:sp>
      <p:sp>
        <p:nvSpPr>
          <p:cNvPr id="2" name="Title 1"/>
          <p:cNvSpPr>
            <a:spLocks noGrp="1"/>
          </p:cNvSpPr>
          <p:nvPr>
            <p:ph type="title" idx="4294967295"/>
          </p:nvPr>
        </p:nvSpPr>
        <p:spPr>
          <a:xfrm>
            <a:off x="914400" y="914400"/>
            <a:ext cx="5275263" cy="639763"/>
          </a:xfrm>
        </p:spPr>
        <p:txBody>
          <a:bodyPr>
            <a:normAutofit fontScale="90000"/>
          </a:bodyPr>
          <a:lstStyle/>
          <a:p>
            <a:r>
              <a:rPr lang="en-US" dirty="0" smtClean="0"/>
              <a:t>Adding users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28800"/>
            <a:ext cx="6248400" cy="4568440"/>
          </a:xfrm>
          <a:prstGeom prst="rect">
            <a:avLst/>
          </a:prstGeom>
        </p:spPr>
      </p:pic>
    </p:spTree>
    <p:extLst>
      <p:ext uri="{BB962C8B-B14F-4D97-AF65-F5344CB8AC3E}">
        <p14:creationId xmlns:p14="http://schemas.microsoft.com/office/powerpoint/2010/main" val="960564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35</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Managing groups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235" y="1752746"/>
            <a:ext cx="5803165" cy="4571854"/>
          </a:xfrm>
          <a:prstGeom prst="rect">
            <a:avLst/>
          </a:prstGeom>
        </p:spPr>
      </p:pic>
    </p:spTree>
    <p:extLst>
      <p:ext uri="{BB962C8B-B14F-4D97-AF65-F5344CB8AC3E}">
        <p14:creationId xmlns:p14="http://schemas.microsoft.com/office/powerpoint/2010/main" val="737468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36</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Operating system structure</a:t>
            </a:r>
          </a:p>
          <a:p>
            <a:pPr>
              <a:buFont typeface="Wingdings" panose="05000000000000000000" pitchFamily="2" charset="2"/>
              <a:buChar char="ü"/>
            </a:pPr>
            <a:r>
              <a:rPr lang="en-US" sz="1800" dirty="0"/>
              <a:t>Essential system administration</a:t>
            </a:r>
          </a:p>
          <a:p>
            <a:pPr lvl="1">
              <a:buFont typeface="Wingdings" panose="05000000000000000000" pitchFamily="2" charset="2"/>
              <a:buChar char="ü"/>
            </a:pPr>
            <a:r>
              <a:rPr lang="en-US" sz="1800" dirty="0"/>
              <a:t>Prompt</a:t>
            </a:r>
          </a:p>
          <a:p>
            <a:pPr lvl="1">
              <a:buFont typeface="Wingdings" panose="05000000000000000000" pitchFamily="2" charset="2"/>
              <a:buChar char="ü"/>
            </a:pPr>
            <a:r>
              <a:rPr lang="en-US" sz="1800" dirty="0"/>
              <a:t>File operations</a:t>
            </a:r>
          </a:p>
          <a:p>
            <a:pPr lvl="1">
              <a:buFont typeface="Wingdings" panose="05000000000000000000" pitchFamily="2" charset="2"/>
              <a:buChar char="ü"/>
            </a:pPr>
            <a:r>
              <a:rPr lang="en-US" sz="1800" dirty="0"/>
              <a:t>Unix command structure</a:t>
            </a:r>
          </a:p>
          <a:p>
            <a:pPr lvl="1">
              <a:buFont typeface="Wingdings" panose="05000000000000000000" pitchFamily="2" charset="2"/>
              <a:buChar char="ü"/>
            </a:pPr>
            <a:r>
              <a:rPr lang="en-US" sz="1800" dirty="0"/>
              <a:t>Wildcards</a:t>
            </a:r>
          </a:p>
          <a:p>
            <a:pPr lvl="1">
              <a:buFont typeface="Wingdings" panose="05000000000000000000" pitchFamily="2" charset="2"/>
              <a:buChar char="ü"/>
            </a:pPr>
            <a:r>
              <a:rPr lang="en-US" sz="1800" dirty="0"/>
              <a:t>File navigation</a:t>
            </a:r>
          </a:p>
          <a:p>
            <a:pPr lvl="1">
              <a:buFont typeface="Wingdings" panose="05000000000000000000" pitchFamily="2" charset="2"/>
              <a:buChar char="ü"/>
            </a:pPr>
            <a:r>
              <a:rPr lang="en-US" sz="1800" dirty="0"/>
              <a:t>Viewing files</a:t>
            </a:r>
          </a:p>
          <a:p>
            <a:pPr lvl="1">
              <a:buFont typeface="Wingdings" panose="05000000000000000000" pitchFamily="2" charset="2"/>
              <a:buChar char="ü"/>
            </a:pPr>
            <a:r>
              <a:rPr lang="en-US" sz="1800" dirty="0"/>
              <a:t>File permissions</a:t>
            </a:r>
          </a:p>
          <a:p>
            <a:pPr lvl="1">
              <a:buFont typeface="Wingdings" panose="05000000000000000000" pitchFamily="2" charset="2"/>
              <a:buChar char="ü"/>
            </a:pPr>
            <a:r>
              <a:rPr lang="en-US" sz="1800" dirty="0"/>
              <a:t>Super-user privileges</a:t>
            </a:r>
          </a:p>
          <a:p>
            <a:pPr lvl="1">
              <a:buFont typeface="Wingdings" panose="05000000000000000000" pitchFamily="2" charset="2"/>
              <a:buChar char="ü"/>
            </a:pPr>
            <a:r>
              <a:rPr lang="en-US" sz="1800" dirty="0"/>
              <a:t>Editing files</a:t>
            </a:r>
          </a:p>
          <a:p>
            <a:pPr lvl="1">
              <a:buFont typeface="Wingdings" panose="05000000000000000000" pitchFamily="2" charset="2"/>
              <a:buChar char="ü"/>
            </a:pPr>
            <a:r>
              <a:rPr lang="en-US" sz="1800" dirty="0"/>
              <a:t>Managing users and groups</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37</a:t>
            </a:fld>
            <a:endParaRPr lang="en-US"/>
          </a:p>
        </p:txBody>
      </p:sp>
      <p:sp>
        <p:nvSpPr>
          <p:cNvPr id="3" name="Rectangle 2"/>
          <p:cNvSpPr/>
          <p:nvPr/>
        </p:nvSpPr>
        <p:spPr>
          <a:xfrm>
            <a:off x="609600" y="1752600"/>
            <a:ext cx="8001000" cy="4801314"/>
          </a:xfrm>
          <a:prstGeom prst="rect">
            <a:avLst/>
          </a:prstGeom>
        </p:spPr>
        <p:txBody>
          <a:bodyPr wrap="square">
            <a:spAutoFit/>
          </a:bodyPr>
          <a:lstStyle/>
          <a:p>
            <a:pPr marL="342900" indent="-342900">
              <a:buFont typeface="+mj-lt"/>
              <a:buAutoNum type="arabicPeriod"/>
            </a:pPr>
            <a:r>
              <a:rPr lang="en-US" dirty="0" smtClean="0"/>
              <a:t>What </a:t>
            </a:r>
            <a:r>
              <a:rPr lang="en-US" dirty="0"/>
              <a:t>is the function of the kernel? </a:t>
            </a:r>
          </a:p>
          <a:p>
            <a:pPr marL="342900" indent="-342900">
              <a:buFont typeface="+mj-lt"/>
              <a:buAutoNum type="arabicPeriod"/>
            </a:pPr>
            <a:r>
              <a:rPr lang="en-US" dirty="0" smtClean="0"/>
              <a:t>What </a:t>
            </a:r>
            <a:r>
              <a:rPr lang="en-US" dirty="0"/>
              <a:t>is the shell? What shell program is present in all versions of UNIX? What is a shell prompt?</a:t>
            </a:r>
          </a:p>
          <a:p>
            <a:pPr marL="342900" indent="-342900">
              <a:buFont typeface="+mj-lt"/>
              <a:buAutoNum type="arabicPeriod"/>
            </a:pPr>
            <a:r>
              <a:rPr lang="en-US" dirty="0" smtClean="0"/>
              <a:t>What </a:t>
            </a:r>
            <a:r>
              <a:rPr lang="en-US" dirty="0"/>
              <a:t>is the top of a filesystem hierarchy called? How is it represented in UNIX systems?</a:t>
            </a:r>
          </a:p>
          <a:p>
            <a:pPr marL="342900" indent="-342900">
              <a:buFont typeface="+mj-lt"/>
              <a:buAutoNum type="arabicPeriod"/>
            </a:pPr>
            <a:r>
              <a:rPr lang="en-US" dirty="0" smtClean="0"/>
              <a:t>What </a:t>
            </a:r>
            <a:r>
              <a:rPr lang="en-US" dirty="0"/>
              <a:t>is a path? What is the difference between a </a:t>
            </a:r>
            <a:r>
              <a:rPr lang="en-US" dirty="0" err="1"/>
              <a:t>rela</a:t>
            </a:r>
            <a:r>
              <a:rPr lang="en-US" dirty="0"/>
              <a:t>- </a:t>
            </a:r>
            <a:r>
              <a:rPr lang="en-US" dirty="0" err="1"/>
              <a:t>tive</a:t>
            </a:r>
            <a:r>
              <a:rPr lang="en-US" dirty="0"/>
              <a:t> and absolute path?</a:t>
            </a:r>
          </a:p>
          <a:p>
            <a:pPr marL="342900" indent="-342900">
              <a:buFont typeface="+mj-lt"/>
              <a:buAutoNum type="arabicPeriod"/>
            </a:pPr>
            <a:r>
              <a:rPr lang="en-US" dirty="0" smtClean="0"/>
              <a:t>What </a:t>
            </a:r>
            <a:r>
              <a:rPr lang="en-US" dirty="0"/>
              <a:t>is the </a:t>
            </a:r>
            <a:r>
              <a:rPr lang="en-US" dirty="0" err="1"/>
              <a:t>pwd</a:t>
            </a:r>
            <a:r>
              <a:rPr lang="en-US" dirty="0"/>
              <a:t> UNIX command used for? What are some useful options </a:t>
            </a:r>
            <a:r>
              <a:rPr lang="en-US" dirty="0" smtClean="0"/>
              <a:t>with </a:t>
            </a:r>
            <a:r>
              <a:rPr lang="en-US" dirty="0"/>
              <a:t>the command?</a:t>
            </a:r>
          </a:p>
          <a:p>
            <a:pPr marL="342900" indent="-342900">
              <a:buFont typeface="+mj-lt"/>
              <a:buAutoNum type="arabicPeriod"/>
            </a:pPr>
            <a:r>
              <a:rPr lang="en-US" dirty="0" smtClean="0"/>
              <a:t>What </a:t>
            </a:r>
            <a:r>
              <a:rPr lang="en-US" dirty="0"/>
              <a:t>is the cd UNIX command used for? What are some useful options with the command?</a:t>
            </a:r>
          </a:p>
          <a:p>
            <a:pPr marL="342900" indent="-342900">
              <a:buFont typeface="+mj-lt"/>
              <a:buAutoNum type="arabicPeriod"/>
            </a:pPr>
            <a:r>
              <a:rPr lang="en-US" dirty="0" smtClean="0"/>
              <a:t>What </a:t>
            </a:r>
            <a:r>
              <a:rPr lang="en-US" dirty="0"/>
              <a:t>is the ls UNIX command used for? What are some useful options with the command?</a:t>
            </a:r>
          </a:p>
          <a:p>
            <a:pPr marL="342900" indent="-342900">
              <a:buFont typeface="+mj-lt"/>
              <a:buAutoNum type="arabicPeriod"/>
            </a:pPr>
            <a:r>
              <a:rPr lang="en-US" dirty="0" smtClean="0"/>
              <a:t>What </a:t>
            </a:r>
            <a:r>
              <a:rPr lang="en-US" dirty="0"/>
              <a:t>is the </a:t>
            </a:r>
            <a:r>
              <a:rPr lang="en-US" dirty="0" err="1"/>
              <a:t>rm</a:t>
            </a:r>
            <a:r>
              <a:rPr lang="en-US" dirty="0"/>
              <a:t> UNIX command used for? What are some useful options with the command?</a:t>
            </a:r>
          </a:p>
          <a:p>
            <a:pPr marL="342900" indent="-342900">
              <a:buFont typeface="+mj-lt"/>
              <a:buAutoNum type="arabicPeriod"/>
            </a:pPr>
            <a:r>
              <a:rPr lang="en-US" dirty="0" smtClean="0"/>
              <a:t>What </a:t>
            </a:r>
            <a:r>
              <a:rPr lang="en-US" dirty="0"/>
              <a:t>is the </a:t>
            </a:r>
            <a:r>
              <a:rPr lang="en-US" dirty="0" err="1"/>
              <a:t>mkdir</a:t>
            </a:r>
            <a:r>
              <a:rPr lang="en-US" dirty="0"/>
              <a:t> UNIX command used for? What are some useful options with the command</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38</a:t>
            </a:fld>
            <a:endParaRPr lang="en-US"/>
          </a:p>
        </p:txBody>
      </p:sp>
      <p:sp>
        <p:nvSpPr>
          <p:cNvPr id="3" name="Rectangle 2"/>
          <p:cNvSpPr/>
          <p:nvPr/>
        </p:nvSpPr>
        <p:spPr>
          <a:xfrm>
            <a:off x="565741" y="1612642"/>
            <a:ext cx="8305800" cy="4801314"/>
          </a:xfrm>
          <a:prstGeom prst="rect">
            <a:avLst/>
          </a:prstGeom>
        </p:spPr>
        <p:txBody>
          <a:bodyPr wrap="square">
            <a:spAutoFit/>
          </a:bodyPr>
          <a:lstStyle/>
          <a:p>
            <a:pPr marL="342900" indent="-342900">
              <a:buFont typeface="+mj-lt"/>
              <a:buAutoNum type="arabicPeriod" startAt="10"/>
            </a:pPr>
            <a:r>
              <a:rPr lang="en-US" dirty="0"/>
              <a:t>List two commands you could use to change back to your home directory.</a:t>
            </a:r>
          </a:p>
          <a:p>
            <a:pPr marL="342900" indent="-342900">
              <a:buFont typeface="+mj-lt"/>
              <a:buAutoNum type="arabicPeriod" startAt="10"/>
            </a:pPr>
            <a:r>
              <a:rPr lang="en-US" dirty="0"/>
              <a:t>What are wildcards (file name expansions)? Provide an example of how you may use one.</a:t>
            </a:r>
          </a:p>
          <a:p>
            <a:pPr marL="342900" indent="-342900">
              <a:buFont typeface="+mj-lt"/>
              <a:buAutoNum type="arabicPeriod" startAt="10"/>
            </a:pPr>
            <a:r>
              <a:rPr lang="en-US" dirty="0"/>
              <a:t>What is recursion in the context of file operations? How is it helpful? Why should you be specially careful when using recursion in file commands?</a:t>
            </a:r>
          </a:p>
          <a:p>
            <a:pPr marL="342900" indent="-342900">
              <a:buFont typeface="+mj-lt"/>
              <a:buAutoNum type="arabicPeriod" startAt="10"/>
            </a:pPr>
            <a:r>
              <a:rPr lang="en-US" dirty="0"/>
              <a:t>What would be a useful way to use the tail command to view log files?</a:t>
            </a:r>
          </a:p>
          <a:p>
            <a:pPr marL="342900" indent="-342900">
              <a:buFont typeface="+mj-lt"/>
              <a:buAutoNum type="arabicPeriod" startAt="10"/>
            </a:pPr>
            <a:r>
              <a:rPr lang="en-US" dirty="0"/>
              <a:t>How would you use the find command to search for the “messages” folder, which you know exists in the /</a:t>
            </a:r>
            <a:r>
              <a:rPr lang="en-US" dirty="0" err="1"/>
              <a:t>var</a:t>
            </a:r>
            <a:r>
              <a:rPr lang="en-US" dirty="0"/>
              <a:t> folder?</a:t>
            </a:r>
          </a:p>
          <a:p>
            <a:pPr marL="342900" indent="-342900">
              <a:buFont typeface="+mj-lt"/>
              <a:buAutoNum type="arabicPeriod" startAt="10"/>
            </a:pPr>
            <a:r>
              <a:rPr lang="en-US" dirty="0"/>
              <a:t>Given the following ls –l output, what do you know about the ownership and access permissions for the accounting folder?</a:t>
            </a:r>
            <a:br>
              <a:rPr lang="en-US" dirty="0"/>
            </a:br>
            <a:r>
              <a:rPr lang="en-US" dirty="0" err="1"/>
              <a:t>drwxr</a:t>
            </a:r>
            <a:r>
              <a:rPr lang="en-US" dirty="0"/>
              <a:t>-</a:t>
            </a:r>
            <a:r>
              <a:rPr lang="en-US" dirty="0" err="1"/>
              <a:t>xr</a:t>
            </a:r>
            <a:r>
              <a:rPr lang="en-US" dirty="0"/>
              <a:t>-x. 2 root </a:t>
            </a:r>
            <a:r>
              <a:rPr lang="en-US" dirty="0" err="1"/>
              <a:t>accounting_grp</a:t>
            </a:r>
            <a:r>
              <a:rPr lang="en-US" dirty="0"/>
              <a:t> 4096 Jan 28 19:07 accounting/</a:t>
            </a:r>
          </a:p>
          <a:p>
            <a:pPr marL="342900" indent="-342900">
              <a:buFont typeface="+mj-lt"/>
              <a:buAutoNum type="arabicPeriod" startAt="10"/>
            </a:pPr>
            <a:r>
              <a:rPr lang="en-US" dirty="0"/>
              <a:t>Given the ls output above, how can you use the </a:t>
            </a:r>
            <a:r>
              <a:rPr lang="en-US" dirty="0" err="1"/>
              <a:t>chmod</a:t>
            </a:r>
            <a:r>
              <a:rPr lang="en-US" dirty="0"/>
              <a:t> command to give write permissions to all members of “</a:t>
            </a:r>
            <a:r>
              <a:rPr lang="en-US" dirty="0" err="1"/>
              <a:t>accounting_grp</a:t>
            </a:r>
            <a:r>
              <a:rPr lang="en-US" dirty="0"/>
              <a:t>” to the “accounting” folder?</a:t>
            </a:r>
          </a:p>
          <a:p>
            <a:pPr marL="342900" indent="-342900">
              <a:buFont typeface="+mj-lt"/>
              <a:buAutoNum type="arabicPeriod" startAt="10"/>
            </a:pPr>
            <a:r>
              <a:rPr lang="en-US" dirty="0"/>
              <a:t>What are access control lists? How are they used?</a:t>
            </a:r>
          </a:p>
          <a:p>
            <a:pPr marL="342900" indent="-342900">
              <a:buFont typeface="+mj-lt"/>
              <a:buAutoNum type="arabicPeriod" startAt="10"/>
            </a:pPr>
            <a:r>
              <a:rPr lang="en-US" dirty="0"/>
              <a:t>What is the </a:t>
            </a:r>
            <a:r>
              <a:rPr lang="en-US" dirty="0" err="1"/>
              <a:t>setfacl</a:t>
            </a:r>
            <a:r>
              <a:rPr lang="en-US" dirty="0"/>
              <a:t> command used for?</a:t>
            </a:r>
          </a:p>
          <a:p>
            <a:pPr marL="342900" indent="-342900">
              <a:buFont typeface="+mj-lt"/>
              <a:buAutoNum type="arabicPeriod" startAt="10"/>
            </a:pPr>
            <a:r>
              <a:rPr lang="en-US" dirty="0"/>
              <a:t>What is the </a:t>
            </a:r>
            <a:r>
              <a:rPr lang="en-US" dirty="0" err="1"/>
              <a:t>getfacl</a:t>
            </a:r>
            <a:r>
              <a:rPr lang="en-US" dirty="0"/>
              <a:t> command used for</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2882636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39</a:t>
            </a:fld>
            <a:endParaRPr lang="en-US"/>
          </a:p>
        </p:txBody>
      </p:sp>
      <p:sp>
        <p:nvSpPr>
          <p:cNvPr id="3" name="Rectangle 2"/>
          <p:cNvSpPr/>
          <p:nvPr/>
        </p:nvSpPr>
        <p:spPr>
          <a:xfrm>
            <a:off x="583660" y="1612642"/>
            <a:ext cx="8305800" cy="2585323"/>
          </a:xfrm>
          <a:prstGeom prst="rect">
            <a:avLst/>
          </a:prstGeom>
        </p:spPr>
        <p:txBody>
          <a:bodyPr wrap="square">
            <a:spAutoFit/>
          </a:bodyPr>
          <a:lstStyle/>
          <a:p>
            <a:pPr marL="342900" indent="-342900">
              <a:buFont typeface="+mj-lt"/>
              <a:buAutoNum type="arabicPeriod" startAt="20"/>
            </a:pPr>
            <a:r>
              <a:rPr lang="en-US" dirty="0" smtClean="0"/>
              <a:t>Why </a:t>
            </a:r>
            <a:r>
              <a:rPr lang="en-US" dirty="0"/>
              <a:t>is working knowledge of the vi editor important for IT administrators?</a:t>
            </a:r>
          </a:p>
          <a:p>
            <a:pPr marL="342900" indent="-342900">
              <a:buFont typeface="+mj-lt"/>
              <a:buAutoNum type="arabicPeriod" startAt="20"/>
            </a:pPr>
            <a:r>
              <a:rPr lang="en-US" dirty="0"/>
              <a:t>Describe how a </a:t>
            </a:r>
            <a:r>
              <a:rPr lang="en-US" dirty="0" err="1"/>
              <a:t>setuid</a:t>
            </a:r>
            <a:r>
              <a:rPr lang="en-US" dirty="0"/>
              <a:t> executable file behaves when running.</a:t>
            </a:r>
          </a:p>
          <a:p>
            <a:pPr marL="342900" indent="-342900">
              <a:buFont typeface="+mj-lt"/>
              <a:buAutoNum type="arabicPeriod" startAt="20"/>
            </a:pPr>
            <a:r>
              <a:rPr lang="en-US" dirty="0"/>
              <a:t>What would the owner of the .</a:t>
            </a:r>
            <a:r>
              <a:rPr lang="en-US" dirty="0" err="1"/>
              <a:t>bashrc</a:t>
            </a:r>
            <a:r>
              <a:rPr lang="en-US" dirty="0"/>
              <a:t> file have to do in order to be able to edit the file if its current permissions are 444?</a:t>
            </a:r>
          </a:p>
          <a:p>
            <a:pPr marL="342900" indent="-342900">
              <a:buFont typeface="+mj-lt"/>
              <a:buAutoNum type="arabicPeriod" startAt="20"/>
            </a:pPr>
            <a:r>
              <a:rPr lang="en-US" dirty="0"/>
              <a:t>What is a software package? What are some common formats in which software packages are distributed?</a:t>
            </a:r>
          </a:p>
          <a:p>
            <a:pPr marL="342900" indent="-342900">
              <a:buFont typeface="+mj-lt"/>
              <a:buAutoNum type="arabicPeriod" startAt="20"/>
            </a:pPr>
            <a:r>
              <a:rPr lang="en-US" dirty="0"/>
              <a:t>How can you search for all installed software packages on your system?</a:t>
            </a:r>
          </a:p>
          <a:p>
            <a:pPr marL="342900" indent="-342900">
              <a:buFont typeface="+mj-lt"/>
              <a:buAutoNum type="arabicPeriod" startAt="20"/>
            </a:pPr>
            <a:r>
              <a:rPr lang="en-US" dirty="0"/>
              <a:t>How can you use the yum command to update all the software on your system?</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252908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315200" cy="2585323"/>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Identify the </a:t>
            </a:r>
            <a:r>
              <a:rPr lang="en-US" dirty="0"/>
              <a:t>core components of a modern operating system</a:t>
            </a:r>
          </a:p>
          <a:p>
            <a:pPr marL="285750" indent="-285750">
              <a:buFont typeface="Wingdings" panose="05000000000000000000" pitchFamily="2" charset="2"/>
              <a:buChar char="q"/>
            </a:pPr>
            <a:r>
              <a:rPr lang="en-US" dirty="0" smtClean="0"/>
              <a:t>Use </a:t>
            </a:r>
            <a:r>
              <a:rPr lang="en-US" dirty="0"/>
              <a:t>the command line interface (CLI)</a:t>
            </a:r>
          </a:p>
          <a:p>
            <a:pPr marL="285750" indent="-285750">
              <a:buFont typeface="Wingdings" panose="05000000000000000000" pitchFamily="2" charset="2"/>
              <a:buChar char="q"/>
            </a:pPr>
            <a:r>
              <a:rPr lang="en-US" dirty="0" smtClean="0"/>
              <a:t>Perform basic </a:t>
            </a:r>
            <a:r>
              <a:rPr lang="en-US" dirty="0"/>
              <a:t>operations to navigate the file system</a:t>
            </a:r>
          </a:p>
          <a:p>
            <a:pPr marL="285750" indent="-285750">
              <a:buFont typeface="Wingdings" panose="05000000000000000000" pitchFamily="2" charset="2"/>
              <a:buChar char="q"/>
            </a:pPr>
            <a:r>
              <a:rPr lang="en-US" dirty="0" smtClean="0"/>
              <a:t>Describe file </a:t>
            </a:r>
            <a:r>
              <a:rPr lang="en-US" dirty="0"/>
              <a:t>permissions for users and groups</a:t>
            </a:r>
          </a:p>
          <a:p>
            <a:pPr marL="285750" indent="-285750">
              <a:buFont typeface="Wingdings" panose="05000000000000000000" pitchFamily="2" charset="2"/>
              <a:buChar char="q"/>
            </a:pPr>
            <a:r>
              <a:rPr lang="en-US" dirty="0" smtClean="0"/>
              <a:t>Perform user </a:t>
            </a:r>
            <a:r>
              <a:rPr lang="en-US" dirty="0"/>
              <a:t>account management</a:t>
            </a:r>
          </a:p>
          <a:p>
            <a:pPr marL="285750" indent="-285750">
              <a:buFont typeface="Wingdings" panose="05000000000000000000" pitchFamily="2" charset="2"/>
              <a:buChar char="q"/>
            </a:pPr>
            <a:r>
              <a:rPr lang="en-US" dirty="0" smtClean="0"/>
              <a:t>Perform software </a:t>
            </a:r>
            <a:r>
              <a:rPr lang="en-US" dirty="0"/>
              <a:t>management</a:t>
            </a:r>
          </a:p>
          <a:p>
            <a:pPr marL="285750" indent="-285750">
              <a:buFont typeface="Wingdings" panose="05000000000000000000" pitchFamily="2" charset="2"/>
              <a:buChar char="q"/>
            </a:pPr>
            <a:r>
              <a:rPr lang="en-US" dirty="0" smtClean="0"/>
              <a:t>Complete the hands-on activities</a:t>
            </a:r>
            <a:endParaRPr lang="en-US" dirty="0"/>
          </a:p>
        </p:txBody>
      </p:sp>
    </p:spTree>
    <p:extLst>
      <p:ext uri="{BB962C8B-B14F-4D97-AF65-F5344CB8AC3E}">
        <p14:creationId xmlns:p14="http://schemas.microsoft.com/office/powerpoint/2010/main" val="1503376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40</a:t>
            </a:fld>
            <a:endParaRPr lang="en-US"/>
          </a:p>
        </p:txBody>
      </p:sp>
      <p:sp>
        <p:nvSpPr>
          <p:cNvPr id="2" name="Title 1"/>
          <p:cNvSpPr>
            <a:spLocks noGrp="1"/>
          </p:cNvSpPr>
          <p:nvPr>
            <p:ph type="title" idx="4294967295"/>
          </p:nvPr>
        </p:nvSpPr>
        <p:spPr>
          <a:xfrm>
            <a:off x="914400" y="762000"/>
            <a:ext cx="7315200" cy="803275"/>
          </a:xfrm>
        </p:spPr>
        <p:txBody>
          <a:bodyPr/>
          <a:lstStyle/>
          <a:p>
            <a:r>
              <a:rPr lang="en-US" dirty="0" smtClean="0"/>
              <a:t>Example case: </a:t>
            </a:r>
            <a:r>
              <a:rPr lang="en-US" dirty="0" smtClean="0"/>
              <a:t>NWFSC</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67" y="1675599"/>
            <a:ext cx="5922433" cy="4801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27937" y="3772664"/>
            <a:ext cx="4974756" cy="891116"/>
          </a:xfrm>
          <a:prstGeom prst="rect">
            <a:avLst/>
          </a:prstGeom>
        </p:spPr>
      </p:pic>
    </p:spTree>
    <p:extLst>
      <p:ext uri="{BB962C8B-B14F-4D97-AF65-F5344CB8AC3E}">
        <p14:creationId xmlns:p14="http://schemas.microsoft.com/office/powerpoint/2010/main" val="3685171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41</a:t>
            </a:fld>
            <a:endParaRPr lang="en-US"/>
          </a:p>
        </p:txBody>
      </p:sp>
      <p:sp>
        <p:nvSpPr>
          <p:cNvPr id="3" name="Rectangle 2"/>
          <p:cNvSpPr/>
          <p:nvPr/>
        </p:nvSpPr>
        <p:spPr>
          <a:xfrm>
            <a:off x="838200" y="1752600"/>
            <a:ext cx="7391400" cy="3139321"/>
          </a:xfrm>
          <a:prstGeom prst="rect">
            <a:avLst/>
          </a:prstGeom>
        </p:spPr>
        <p:txBody>
          <a:bodyPr wrap="square">
            <a:spAutoFit/>
          </a:bodyPr>
          <a:lstStyle/>
          <a:p>
            <a:pPr marL="342900" indent="-342900">
              <a:buFont typeface="+mj-lt"/>
              <a:buAutoNum type="arabicPeriod"/>
            </a:pPr>
            <a:r>
              <a:rPr lang="en-US" dirty="0"/>
              <a:t>The college maintains a link to a web page detailing the college’s ongoing response to the breach on its home page at </a:t>
            </a:r>
            <a:r>
              <a:rPr lang="en-US" dirty="0">
                <a:hlinkClick r:id="rId2"/>
              </a:rPr>
              <a:t>http://www.nwfsc.edu</a:t>
            </a:r>
            <a:r>
              <a:rPr lang="en-US" dirty="0" smtClean="0">
                <a:hlinkClick r:id="rId2"/>
              </a:rPr>
              <a:t>/</a:t>
            </a:r>
            <a:r>
              <a:rPr lang="en-US" dirty="0" smtClean="0"/>
              <a:t> . </a:t>
            </a:r>
            <a:r>
              <a:rPr lang="en-US" dirty="0"/>
              <a:t>Based on that </a:t>
            </a:r>
            <a:r>
              <a:rPr lang="en-US" dirty="0" smtClean="0"/>
              <a:t>information</a:t>
            </a:r>
            <a:r>
              <a:rPr lang="en-US" dirty="0"/>
              <a:t>, what facts can you add to those detailed in the case description provided here?</a:t>
            </a:r>
          </a:p>
          <a:p>
            <a:pPr marL="342900" indent="-342900">
              <a:buFont typeface="+mj-lt"/>
              <a:buAutoNum type="arabicPeriod"/>
            </a:pPr>
            <a:r>
              <a:rPr lang="en-US" dirty="0"/>
              <a:t>If your identity is compromised, what damage is possible to your personal life?</a:t>
            </a:r>
          </a:p>
          <a:p>
            <a:pPr marL="342900" indent="-342900">
              <a:buFont typeface="+mj-lt"/>
              <a:buAutoNum type="arabicPeriod"/>
            </a:pPr>
            <a:r>
              <a:rPr lang="en-US" dirty="0"/>
              <a:t>What are the recommendations of the Federal Trade Commission (FTC) regarding the steps you should follow if your personal information has been compromised?</a:t>
            </a:r>
          </a:p>
          <a:p>
            <a:pPr marL="342900" indent="-342900">
              <a:buFont typeface="+mj-lt"/>
              <a:buAutoNum type="arabicPeriod"/>
            </a:pPr>
            <a:r>
              <a:rPr lang="en-US" dirty="0"/>
              <a:t>What in your opinion are the three most important steps you can take to prevent identity theft in the first place?</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42</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27033"/>
            <a:ext cx="8644072" cy="4140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5060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43</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828800"/>
            <a:ext cx="7467600" cy="1477328"/>
          </a:xfrm>
          <a:prstGeom prst="rect">
            <a:avLst/>
          </a:prstGeom>
        </p:spPr>
        <p:txBody>
          <a:bodyPr wrap="square">
            <a:spAutoFit/>
          </a:bodyPr>
          <a:lstStyle/>
          <a:p>
            <a:pPr marL="342900" indent="-342900">
              <a:buFont typeface="+mj-lt"/>
              <a:buAutoNum type="arabicPeriod"/>
            </a:pPr>
            <a:r>
              <a:rPr lang="en-US" dirty="0"/>
              <a:t>In plain terms, what is OCEO? </a:t>
            </a:r>
          </a:p>
          <a:p>
            <a:pPr marL="342900" indent="-342900">
              <a:buFont typeface="+mj-lt"/>
              <a:buAutoNum type="arabicPeriod"/>
            </a:pPr>
            <a:r>
              <a:rPr lang="en-US" dirty="0"/>
              <a:t>What are some activities that may constitute OCEO?</a:t>
            </a:r>
          </a:p>
          <a:p>
            <a:pPr marL="342900" indent="-342900">
              <a:buFont typeface="+mj-lt"/>
              <a:buAutoNum type="arabicPeriod"/>
            </a:pPr>
            <a:r>
              <a:rPr lang="en-US" dirty="0"/>
              <a:t>What are some likely repercussions to information </a:t>
            </a:r>
            <a:r>
              <a:rPr lang="en-US" dirty="0" smtClean="0"/>
              <a:t>security </a:t>
            </a:r>
            <a:r>
              <a:rPr lang="en-US" dirty="0"/>
              <a:t>professionals working within the United States (and probably also outside the United States), now that </a:t>
            </a:r>
            <a:r>
              <a:rPr lang="en-US" dirty="0" smtClean="0"/>
              <a:t>everyone </a:t>
            </a:r>
            <a:r>
              <a:rPr lang="en-US" dirty="0"/>
              <a:t>is aware of PPD20?</a:t>
            </a:r>
          </a:p>
        </p:txBody>
      </p:sp>
    </p:spTree>
    <p:extLst>
      <p:ext uri="{BB962C8B-B14F-4D97-AF65-F5344CB8AC3E}">
        <p14:creationId xmlns:p14="http://schemas.microsoft.com/office/powerpoint/2010/main" val="1407870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44</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Case</a:t>
            </a:r>
            <a:endParaRPr lang="en-US" dirty="0"/>
          </a:p>
        </p:txBody>
      </p:sp>
      <p:grpSp>
        <p:nvGrpSpPr>
          <p:cNvPr id="5" name="Group 4"/>
          <p:cNvGrpSpPr/>
          <p:nvPr/>
        </p:nvGrpSpPr>
        <p:grpSpPr>
          <a:xfrm>
            <a:off x="1017618" y="1654843"/>
            <a:ext cx="7010400" cy="5203157"/>
            <a:chOff x="990600" y="1676400"/>
            <a:chExt cx="6457950" cy="5279357"/>
          </a:xfrm>
        </p:grpSpPr>
        <p:grpSp>
          <p:nvGrpSpPr>
            <p:cNvPr id="3" name="Group 2"/>
            <p:cNvGrpSpPr/>
            <p:nvPr/>
          </p:nvGrpSpPr>
          <p:grpSpPr>
            <a:xfrm>
              <a:off x="1006442" y="2431382"/>
              <a:ext cx="6368343" cy="4524375"/>
              <a:chOff x="2200275" y="28575"/>
              <a:chExt cx="9572625" cy="6800850"/>
            </a:xfrm>
          </p:grpSpPr>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28575"/>
                <a:ext cx="4743450" cy="680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725" y="36596"/>
                <a:ext cx="4810125"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581400"/>
                <a:ext cx="47625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676400"/>
              <a:ext cx="64579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66161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45</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3" name="Rectangle 2"/>
          <p:cNvSpPr/>
          <p:nvPr/>
        </p:nvSpPr>
        <p:spPr>
          <a:xfrm>
            <a:off x="914400" y="1828800"/>
            <a:ext cx="7467600" cy="4524315"/>
          </a:xfrm>
          <a:prstGeom prst="rect">
            <a:avLst/>
          </a:prstGeom>
        </p:spPr>
        <p:txBody>
          <a:bodyPr wrap="square">
            <a:spAutoFit/>
          </a:bodyPr>
          <a:lstStyle/>
          <a:p>
            <a:r>
              <a:rPr lang="en-US" dirty="0"/>
              <a:t>The workstation was definitely hacked. Dr. Taylor claims he has no idea who put the programs there. There are two differ- </a:t>
            </a:r>
            <a:r>
              <a:rPr lang="en-US" dirty="0" err="1"/>
              <a:t>ent</a:t>
            </a:r>
            <a:r>
              <a:rPr lang="en-US" dirty="0"/>
              <a:t> issues with what you found. One affects the performance of the machine. The other is a bit more serious and should impact your final advice on what to do with the box.</a:t>
            </a:r>
          </a:p>
          <a:p>
            <a:pPr marL="342900" indent="-342900">
              <a:buFont typeface="+mj-lt"/>
              <a:buAutoNum type="arabicPeriod"/>
            </a:pPr>
            <a:r>
              <a:rPr lang="en-US" dirty="0"/>
              <a:t>Discuss the .</a:t>
            </a:r>
            <a:r>
              <a:rPr lang="en-US" dirty="0" err="1"/>
              <a:t>sh</a:t>
            </a:r>
            <a:r>
              <a:rPr lang="en-US" dirty="0"/>
              <a:t> program you found in his home directory. </a:t>
            </a:r>
          </a:p>
          <a:p>
            <a:pPr marL="342900" indent="-342900">
              <a:buFont typeface="+mj-lt"/>
              <a:buAutoNum type="arabicPeriod"/>
            </a:pPr>
            <a:r>
              <a:rPr lang="en-US" dirty="0"/>
              <a:t>What happens when a “standard” user such as </a:t>
            </a:r>
            <a:r>
              <a:rPr lang="en-US" dirty="0" err="1"/>
              <a:t>taylor</a:t>
            </a:r>
            <a:r>
              <a:rPr lang="en-US" dirty="0"/>
              <a:t> runs that program.</a:t>
            </a:r>
          </a:p>
          <a:p>
            <a:pPr marL="342900" indent="-342900">
              <a:buFont typeface="+mj-lt"/>
              <a:buAutoNum type="arabicPeriod"/>
            </a:pPr>
            <a:r>
              <a:rPr lang="en-US" dirty="0"/>
              <a:t>Is a non-administrator user able to change the ownership of a file to root?</a:t>
            </a:r>
          </a:p>
          <a:p>
            <a:pPr marL="342900" indent="-342900">
              <a:buFont typeface="+mj-lt"/>
              <a:buAutoNum type="arabicPeriod"/>
            </a:pPr>
            <a:r>
              <a:rPr lang="en-US" dirty="0"/>
              <a:t>Is a non-administrator user able to change the permission of a file to add </a:t>
            </a:r>
            <a:r>
              <a:rPr lang="en-US" dirty="0" err="1"/>
              <a:t>setuid</a:t>
            </a:r>
            <a:r>
              <a:rPr lang="en-US" dirty="0"/>
              <a:t>?</a:t>
            </a:r>
          </a:p>
          <a:p>
            <a:pPr marL="342900" indent="-342900">
              <a:buFont typeface="+mj-lt"/>
              <a:buAutoNum type="arabicPeriod"/>
            </a:pPr>
            <a:r>
              <a:rPr lang="en-US" dirty="0"/>
              <a:t>What does that say about the user who put the file there in the first place?</a:t>
            </a:r>
          </a:p>
          <a:p>
            <a:pPr marL="342900" indent="-342900">
              <a:buFont typeface="+mj-lt"/>
              <a:buAutoNum type="arabicPeriod"/>
            </a:pPr>
            <a:r>
              <a:rPr lang="en-US" dirty="0"/>
              <a:t>What is the </a:t>
            </a:r>
            <a:r>
              <a:rPr lang="en-US" dirty="0" err="1"/>
              <a:t>ncftpd</a:t>
            </a:r>
            <a:r>
              <a:rPr lang="en-US" dirty="0"/>
              <a:t> program? Do some research on the web if you have to</a:t>
            </a:r>
            <a:r>
              <a:rPr lang="en-US" dirty="0" smtClean="0"/>
              <a:t>.</a:t>
            </a:r>
            <a:endParaRPr lang="en-US" dirty="0"/>
          </a:p>
        </p:txBody>
      </p:sp>
    </p:spTree>
    <p:extLst>
      <p:ext uri="{BB962C8B-B14F-4D97-AF65-F5344CB8AC3E}">
        <p14:creationId xmlns:p14="http://schemas.microsoft.com/office/powerpoint/2010/main" val="1495455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46</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3" name="Rectangle 2"/>
          <p:cNvSpPr/>
          <p:nvPr/>
        </p:nvSpPr>
        <p:spPr>
          <a:xfrm>
            <a:off x="914400" y="1828800"/>
            <a:ext cx="7467600" cy="2862322"/>
          </a:xfrm>
          <a:prstGeom prst="rect">
            <a:avLst/>
          </a:prstGeom>
        </p:spPr>
        <p:txBody>
          <a:bodyPr wrap="square">
            <a:spAutoFit/>
          </a:bodyPr>
          <a:lstStyle/>
          <a:p>
            <a:pPr marL="342900" indent="-342900">
              <a:buFont typeface="+mj-lt"/>
              <a:buAutoNum type="arabicPeriod" startAt="7"/>
            </a:pPr>
            <a:r>
              <a:rPr lang="en-US" dirty="0" smtClean="0"/>
              <a:t>What </a:t>
            </a:r>
            <a:r>
              <a:rPr lang="en-US" dirty="0"/>
              <a:t>do you think was the purpose of the program?</a:t>
            </a:r>
          </a:p>
          <a:p>
            <a:pPr marL="342900" indent="-342900">
              <a:buFont typeface="+mj-lt"/>
              <a:buAutoNum type="arabicPeriod" startAt="7"/>
            </a:pPr>
            <a:r>
              <a:rPr lang="en-US" dirty="0"/>
              <a:t>Do you have an educated guess as to when the program was installed or started its operations?</a:t>
            </a:r>
          </a:p>
          <a:p>
            <a:pPr marL="342900" indent="-342900">
              <a:buFont typeface="+mj-lt"/>
              <a:buAutoNum type="arabicPeriod" startAt="7"/>
            </a:pPr>
            <a:r>
              <a:rPr lang="en-US" dirty="0"/>
              <a:t>Based on what you know, what should be done with this workstation, and why</a:t>
            </a:r>
            <a:r>
              <a:rPr lang="en-US" dirty="0" smtClean="0"/>
              <a:t>?</a:t>
            </a:r>
          </a:p>
          <a:p>
            <a:pPr marL="342900" indent="-342900">
              <a:buFont typeface="+mj-lt"/>
              <a:buAutoNum type="arabicPeriod" startAt="7"/>
            </a:pPr>
            <a:endParaRPr lang="en-US" dirty="0"/>
          </a:p>
          <a:p>
            <a:r>
              <a:rPr lang="en-US" dirty="0" smtClean="0"/>
              <a:t>And </a:t>
            </a:r>
            <a:r>
              <a:rPr lang="en-US" dirty="0"/>
              <a:t>the bonus questions: </a:t>
            </a:r>
          </a:p>
          <a:p>
            <a:pPr marL="342900" indent="-342900">
              <a:buFont typeface="+mj-lt"/>
              <a:buAutoNum type="arabicPeriod" startAt="10"/>
            </a:pPr>
            <a:r>
              <a:rPr lang="en-US" dirty="0"/>
              <a:t>What does the port 80 line in the configuration file mean?</a:t>
            </a:r>
          </a:p>
          <a:p>
            <a:pPr marL="342900" indent="-342900">
              <a:buFont typeface="+mj-lt"/>
              <a:buAutoNum type="arabicPeriod" startAt="10"/>
            </a:pPr>
            <a:r>
              <a:rPr lang="en-US" dirty="0"/>
              <a:t>Why was it set that way?</a:t>
            </a:r>
          </a:p>
          <a:p>
            <a:pPr marL="342900" indent="-342900">
              <a:buFont typeface="+mj-lt"/>
              <a:buAutoNum type="arabicPeriod" startAt="10"/>
            </a:pPr>
            <a:endParaRPr lang="en-US" dirty="0"/>
          </a:p>
        </p:txBody>
      </p:sp>
    </p:spTree>
    <p:extLst>
      <p:ext uri="{BB962C8B-B14F-4D97-AF65-F5344CB8AC3E}">
        <p14:creationId xmlns:p14="http://schemas.microsoft.com/office/powerpoint/2010/main" val="6064420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47</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6553200" cy="460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48</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981200"/>
            <a:ext cx="81153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268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49</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a:t>
            </a:r>
            <a:r>
              <a:rPr lang="en-US" dirty="0" smtClean="0"/>
              <a:t>3</a:t>
            </a:r>
            <a:endParaRPr lang="en-US" dirty="0"/>
          </a:p>
        </p:txBody>
      </p:sp>
      <p:sp>
        <p:nvSpPr>
          <p:cNvPr id="4" name="Rectangle 3"/>
          <p:cNvSpPr/>
          <p:nvPr/>
        </p:nvSpPr>
        <p:spPr>
          <a:xfrm>
            <a:off x="914400" y="1676400"/>
            <a:ext cx="7391400" cy="3416320"/>
          </a:xfrm>
          <a:prstGeom prst="rect">
            <a:avLst/>
          </a:prstGeom>
        </p:spPr>
        <p:txBody>
          <a:bodyPr wrap="square">
            <a:spAutoFit/>
          </a:bodyPr>
          <a:lstStyle/>
          <a:p>
            <a:r>
              <a:rPr lang="en-US" b="1" dirty="0"/>
              <a:t>POST (DUE WED 11:59 pm CST):</a:t>
            </a:r>
            <a:r>
              <a:rPr lang="en-US" dirty="0"/>
              <a:t>  Pick one of the questions below and post a well-researched answer:</a:t>
            </a:r>
          </a:p>
          <a:p>
            <a:pPr marL="285750" indent="-285750">
              <a:buFont typeface="Arial" panose="020B0604020202020204" pitchFamily="34" charset="0"/>
              <a:buChar char="•"/>
            </a:pPr>
            <a:r>
              <a:rPr lang="en-US" dirty="0"/>
              <a:t>What is Active Directory? What role does it play in main-</a:t>
            </a:r>
            <a:r>
              <a:rPr lang="en-US" dirty="0" err="1"/>
              <a:t>taining</a:t>
            </a:r>
            <a:r>
              <a:rPr lang="en-US" dirty="0"/>
              <a:t> information security on Windows computers? </a:t>
            </a:r>
          </a:p>
          <a:p>
            <a:pPr marL="285750" indent="-285750">
              <a:buFont typeface="Arial" panose="020B0604020202020204" pitchFamily="34" charset="0"/>
              <a:buChar char="•"/>
            </a:pPr>
            <a:r>
              <a:rPr lang="en-US" dirty="0"/>
              <a:t>What are group policies? How do group policies assist system administrators in maintaining information security? </a:t>
            </a:r>
          </a:p>
          <a:p>
            <a:pPr marL="285750" indent="-285750">
              <a:buFont typeface="Arial" panose="020B0604020202020204" pitchFamily="34" charset="0"/>
              <a:buChar char="•"/>
            </a:pPr>
            <a:r>
              <a:rPr lang="en-US" dirty="0"/>
              <a:t>What is a domain controller? </a:t>
            </a:r>
          </a:p>
          <a:p>
            <a:endParaRPr lang="en-US" b="1" dirty="0" smtClean="0"/>
          </a:p>
          <a:p>
            <a:r>
              <a:rPr lang="en-US" b="1" dirty="0" smtClean="0"/>
              <a:t>RESPONSE </a:t>
            </a:r>
            <a:r>
              <a:rPr lang="en-US" b="1" dirty="0"/>
              <a:t>(DUE FRI 11:59 pm CST):</a:t>
            </a:r>
            <a:r>
              <a:rPr lang="en-US" dirty="0"/>
              <a:t>  Respond to two of your peers' posts and imagine your assigned company.  What is the benefit to your corporate users of implementing in your company the item discussed by your peer? </a:t>
            </a:r>
          </a:p>
        </p:txBody>
      </p:sp>
    </p:spTree>
    <p:extLst>
      <p:ext uri="{BB962C8B-B14F-4D97-AF65-F5344CB8AC3E}">
        <p14:creationId xmlns:p14="http://schemas.microsoft.com/office/powerpoint/2010/main" val="2109961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 y="2286000"/>
            <a:ext cx="4267200" cy="3970780"/>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B92A50E9-E5F6-4F1F-91E8-37824CF40063}" type="slidenum">
              <a:rPr lang="en-US" smtClean="0"/>
              <a:pPr/>
              <a:t>5</a:t>
            </a:fld>
            <a:endParaRPr lang="en-US"/>
          </a:p>
        </p:txBody>
      </p:sp>
      <p:sp>
        <p:nvSpPr>
          <p:cNvPr id="2" name="Title 1"/>
          <p:cNvSpPr>
            <a:spLocks noGrp="1"/>
          </p:cNvSpPr>
          <p:nvPr>
            <p:ph type="title" idx="4294967295"/>
          </p:nvPr>
        </p:nvSpPr>
        <p:spPr>
          <a:xfrm>
            <a:off x="838200" y="762000"/>
            <a:ext cx="5275263" cy="792163"/>
          </a:xfrm>
        </p:spPr>
        <p:txBody>
          <a:bodyPr/>
          <a:lstStyle/>
          <a:p>
            <a:r>
              <a:rPr lang="en-US" dirty="0" smtClean="0"/>
              <a:t>Operating system</a:t>
            </a:r>
            <a:endParaRPr lang="en-US" dirty="0"/>
          </a:p>
        </p:txBody>
      </p:sp>
      <p:sp>
        <p:nvSpPr>
          <p:cNvPr id="3" name="Content Placeholder 2"/>
          <p:cNvSpPr>
            <a:spLocks noGrp="1"/>
          </p:cNvSpPr>
          <p:nvPr>
            <p:ph sz="quarter" idx="4294967295"/>
          </p:nvPr>
        </p:nvSpPr>
        <p:spPr>
          <a:xfrm>
            <a:off x="914400" y="1676400"/>
            <a:ext cx="7239000" cy="762000"/>
          </a:xfrm>
        </p:spPr>
        <p:txBody>
          <a:bodyPr>
            <a:normAutofit/>
          </a:bodyPr>
          <a:lstStyle/>
          <a:p>
            <a:r>
              <a:rPr lang="en-US" sz="1800" dirty="0" smtClean="0"/>
              <a:t>Software </a:t>
            </a:r>
            <a:r>
              <a:rPr lang="en-US" sz="1800" dirty="0"/>
              <a:t>that manages computer hardware and provides common services to user </a:t>
            </a:r>
            <a:r>
              <a:rPr lang="en-US" sz="1800" dirty="0" smtClean="0"/>
              <a:t>applications</a:t>
            </a:r>
            <a:endParaRPr lang="en-US" sz="1800" dirty="0"/>
          </a:p>
        </p:txBody>
      </p:sp>
      <p:sp>
        <p:nvSpPr>
          <p:cNvPr id="5" name="Content Placeholder 2"/>
          <p:cNvSpPr txBox="1">
            <a:spLocks/>
          </p:cNvSpPr>
          <p:nvPr/>
        </p:nvSpPr>
        <p:spPr>
          <a:xfrm>
            <a:off x="4419600" y="2362200"/>
            <a:ext cx="4495800" cy="37421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b="1" dirty="0" smtClean="0"/>
              <a:t>Shell</a:t>
            </a:r>
            <a:endParaRPr lang="en-US" sz="1800" b="1" dirty="0"/>
          </a:p>
          <a:p>
            <a:pPr lvl="1">
              <a:spcBef>
                <a:spcPts val="0"/>
              </a:spcBef>
            </a:pPr>
            <a:r>
              <a:rPr lang="en-US" sz="1600" dirty="0"/>
              <a:t>Primary interface for system administrators</a:t>
            </a:r>
          </a:p>
          <a:p>
            <a:pPr lvl="1">
              <a:spcBef>
                <a:spcPts val="0"/>
              </a:spcBef>
            </a:pPr>
            <a:r>
              <a:rPr lang="en-US" sz="1600" dirty="0"/>
              <a:t>Direct access to OS structures</a:t>
            </a:r>
          </a:p>
          <a:p>
            <a:pPr lvl="1">
              <a:spcBef>
                <a:spcPts val="0"/>
              </a:spcBef>
            </a:pPr>
            <a:r>
              <a:rPr lang="en-US" sz="1600" dirty="0" smtClean="0"/>
              <a:t>Scripting </a:t>
            </a:r>
            <a:r>
              <a:rPr lang="en-US" sz="1600" dirty="0"/>
              <a:t>(automation) capabilities</a:t>
            </a:r>
          </a:p>
          <a:p>
            <a:pPr lvl="1">
              <a:spcBef>
                <a:spcPts val="0"/>
              </a:spcBef>
            </a:pPr>
            <a:r>
              <a:rPr lang="en-US" sz="1600" dirty="0" smtClean="0"/>
              <a:t>Windows: PowerShell </a:t>
            </a:r>
            <a:r>
              <a:rPr lang="en-US" sz="1600" dirty="0"/>
              <a:t>runs as a separate </a:t>
            </a:r>
            <a:r>
              <a:rPr lang="en-US" sz="1600" dirty="0" smtClean="0"/>
              <a:t>program (Windows </a:t>
            </a:r>
            <a:r>
              <a:rPr lang="en-US" sz="1600" dirty="0"/>
              <a:t>7, Server 2008)</a:t>
            </a:r>
          </a:p>
          <a:p>
            <a:pPr lvl="1">
              <a:spcBef>
                <a:spcPts val="0"/>
              </a:spcBef>
            </a:pPr>
            <a:r>
              <a:rPr lang="en-US" sz="1600" dirty="0" smtClean="0"/>
              <a:t>Unix:  Ready </a:t>
            </a:r>
            <a:r>
              <a:rPr lang="en-US" sz="1600" dirty="0"/>
              <a:t>on OS </a:t>
            </a:r>
            <a:r>
              <a:rPr lang="en-US" sz="1600" dirty="0" smtClean="0"/>
              <a:t>start-up</a:t>
            </a:r>
            <a:endParaRPr lang="en-US" sz="1800" dirty="0"/>
          </a:p>
          <a:p>
            <a:pPr>
              <a:spcBef>
                <a:spcPts val="0"/>
              </a:spcBef>
            </a:pPr>
            <a:r>
              <a:rPr lang="en-US" sz="1800" b="1" dirty="0" smtClean="0"/>
              <a:t>Kernel</a:t>
            </a:r>
          </a:p>
          <a:p>
            <a:pPr lvl="1">
              <a:spcBef>
                <a:spcPts val="0"/>
              </a:spcBef>
            </a:pPr>
            <a:r>
              <a:rPr lang="en-US" sz="1600" dirty="0" smtClean="0"/>
              <a:t>Controls hardware devices</a:t>
            </a:r>
          </a:p>
          <a:p>
            <a:pPr lvl="1">
              <a:spcBef>
                <a:spcPts val="0"/>
              </a:spcBef>
            </a:pPr>
            <a:r>
              <a:rPr lang="en-US" sz="1600" dirty="0" smtClean="0"/>
              <a:t>Manages memory</a:t>
            </a:r>
          </a:p>
          <a:p>
            <a:pPr lvl="1">
              <a:spcBef>
                <a:spcPts val="0"/>
              </a:spcBef>
            </a:pPr>
            <a:r>
              <a:rPr lang="en-US" sz="1600" dirty="0" smtClean="0"/>
              <a:t>Executes code on the computer’s CPU</a:t>
            </a:r>
          </a:p>
          <a:p>
            <a:pPr lvl="1">
              <a:spcBef>
                <a:spcPts val="0"/>
              </a:spcBef>
            </a:pPr>
            <a:r>
              <a:rPr lang="en-US" sz="1600" dirty="0" smtClean="0"/>
              <a:t>Hides details of underlying physical hardware from applications</a:t>
            </a:r>
            <a:endParaRPr lang="en-US" sz="1600" dirty="0"/>
          </a:p>
        </p:txBody>
      </p:sp>
    </p:spTree>
    <p:extLst>
      <p:ext uri="{BB962C8B-B14F-4D97-AF65-F5344CB8AC3E}">
        <p14:creationId xmlns:p14="http://schemas.microsoft.com/office/powerpoint/2010/main" val="3618835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50</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a:t>
            </a:r>
            <a:r>
              <a:rPr lang="en-US" dirty="0" smtClean="0"/>
              <a:t>Lab_3</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01800"/>
            <a:ext cx="8001000" cy="485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1867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51</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906315962"/>
              </p:ext>
            </p:extLst>
          </p:nvPr>
        </p:nvGraphicFramePr>
        <p:xfrm>
          <a:off x="876299" y="1709738"/>
          <a:ext cx="7307001" cy="1946402"/>
        </p:xfrm>
        <a:graphic>
          <a:graphicData uri="http://schemas.openxmlformats.org/drawingml/2006/table">
            <a:tbl>
              <a:tblPr firstRow="1" firstCol="1" bandRow="1">
                <a:tableStyleId>{5C22544A-7EE6-4342-B048-85BDC9FD1C3A}</a:tableStyleId>
              </a:tblPr>
              <a:tblGrid>
                <a:gridCol w="465127"/>
                <a:gridCol w="1850009"/>
                <a:gridCol w="2026024"/>
                <a:gridCol w="296584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Sunday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4</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The basic information security model:  Common vulnerabilities, threats and controls</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4</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LAB_4</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a:p>
        </p:txBody>
      </p:sp>
      <p:sp>
        <p:nvSpPr>
          <p:cNvPr id="2" name="Title 1"/>
          <p:cNvSpPr>
            <a:spLocks noGrp="1"/>
          </p:cNvSpPr>
          <p:nvPr>
            <p:ph type="title" idx="4294967295"/>
          </p:nvPr>
        </p:nvSpPr>
        <p:spPr>
          <a:xfrm>
            <a:off x="668337" y="731837"/>
            <a:ext cx="5275263" cy="868363"/>
          </a:xfrm>
        </p:spPr>
        <p:txBody>
          <a:bodyPr/>
          <a:lstStyle/>
          <a:p>
            <a:r>
              <a:rPr lang="en-US" dirty="0" smtClean="0"/>
              <a:t>Unix </a:t>
            </a:r>
            <a:r>
              <a:rPr lang="en-US" dirty="0" smtClean="0"/>
              <a:t>Shell </a:t>
            </a:r>
            <a:r>
              <a:rPr lang="en-US" dirty="0"/>
              <a:t>H</a:t>
            </a:r>
            <a:r>
              <a:rPr lang="en-US" dirty="0" smtClean="0"/>
              <a:t>istory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72493864"/>
              </p:ext>
            </p:extLst>
          </p:nvPr>
        </p:nvGraphicFramePr>
        <p:xfrm>
          <a:off x="304800" y="1752600"/>
          <a:ext cx="8610600" cy="4405132"/>
        </p:xfrm>
        <a:graphic>
          <a:graphicData uri="http://schemas.openxmlformats.org/drawingml/2006/table">
            <a:tbl>
              <a:tblPr firstRow="1" bandRow="1">
                <a:tableStyleId>{5C22544A-7EE6-4342-B048-85BDC9FD1C3A}</a:tableStyleId>
              </a:tblPr>
              <a:tblGrid>
                <a:gridCol w="989165"/>
                <a:gridCol w="1220635"/>
                <a:gridCol w="1524000"/>
                <a:gridCol w="4876800"/>
              </a:tblGrid>
              <a:tr h="560093">
                <a:tc>
                  <a:txBody>
                    <a:bodyPr/>
                    <a:lstStyle/>
                    <a:p>
                      <a:pPr marL="0" marR="0" algn="ctr">
                        <a:lnSpc>
                          <a:spcPct val="115000"/>
                        </a:lnSpc>
                        <a:spcBef>
                          <a:spcPts val="0"/>
                        </a:spcBef>
                        <a:spcAft>
                          <a:spcPts val="1000"/>
                        </a:spcAft>
                      </a:pPr>
                      <a:r>
                        <a:rPr lang="en-US" sz="1400" dirty="0">
                          <a:effectLst/>
                        </a:rPr>
                        <a:t>Name</a:t>
                      </a:r>
                      <a:endParaRPr lang="en-US" sz="14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r>
                        <a:rPr lang="en-US" sz="1400" dirty="0">
                          <a:effectLst/>
                        </a:rPr>
                        <a:t>Developer</a:t>
                      </a:r>
                      <a:endParaRPr lang="en-US" sz="1400" dirty="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r>
                        <a:rPr lang="en-US" sz="1400">
                          <a:effectLst/>
                        </a:rPr>
                        <a:t>1</a:t>
                      </a:r>
                      <a:r>
                        <a:rPr lang="en-US" sz="1400" baseline="30000">
                          <a:effectLst/>
                        </a:rPr>
                        <a:t>st</a:t>
                      </a:r>
                      <a:r>
                        <a:rPr lang="en-US" sz="1400">
                          <a:effectLst/>
                        </a:rPr>
                        <a:t> Release</a:t>
                      </a:r>
                      <a:endParaRPr lang="en-US" sz="1400">
                        <a:solidFill>
                          <a:srgbClr val="365F91"/>
                        </a:solidFill>
                        <a:effectLst/>
                        <a:latin typeface="Calibri"/>
                        <a:ea typeface="Times New Roman"/>
                        <a:cs typeface="Times New Roman"/>
                      </a:endParaRPr>
                    </a:p>
                  </a:txBody>
                  <a:tcPr marL="68580" marR="68580" marT="0" marB="0" anchor="ctr"/>
                </a:tc>
                <a:tc>
                  <a:txBody>
                    <a:bodyPr/>
                    <a:lstStyle/>
                    <a:p>
                      <a:pPr marL="0" marR="0" algn="ctr">
                        <a:lnSpc>
                          <a:spcPct val="115000"/>
                        </a:lnSpc>
                        <a:spcBef>
                          <a:spcPts val="0"/>
                        </a:spcBef>
                        <a:spcAft>
                          <a:spcPts val="1000"/>
                        </a:spcAft>
                      </a:pPr>
                      <a:r>
                        <a:rPr lang="en-US" sz="1400" dirty="0">
                          <a:effectLst/>
                        </a:rPr>
                        <a:t>Details</a:t>
                      </a:r>
                      <a:endParaRPr lang="en-US" sz="1400" dirty="0">
                        <a:solidFill>
                          <a:srgbClr val="365F91"/>
                        </a:solidFill>
                        <a:effectLst/>
                        <a:latin typeface="Calibri"/>
                        <a:ea typeface="Times New Roman"/>
                        <a:cs typeface="Times New Roman"/>
                      </a:endParaRPr>
                    </a:p>
                  </a:txBody>
                  <a:tcPr marL="68580" marR="68580" marT="0" marB="0" anchor="ctr"/>
                </a:tc>
              </a:tr>
              <a:tr h="788692">
                <a:tc>
                  <a:txBody>
                    <a:bodyPr/>
                    <a:lstStyle/>
                    <a:p>
                      <a:pPr marL="0" marR="0">
                        <a:lnSpc>
                          <a:spcPct val="115000"/>
                        </a:lnSpc>
                        <a:spcBef>
                          <a:spcPts val="0"/>
                        </a:spcBef>
                        <a:spcAft>
                          <a:spcPts val="1000"/>
                        </a:spcAft>
                      </a:pPr>
                      <a:r>
                        <a:rPr lang="en-US" sz="1400" dirty="0">
                          <a:effectLst/>
                        </a:rPr>
                        <a:t>Bourne Shell (</a:t>
                      </a:r>
                      <a:r>
                        <a:rPr lang="en-US" sz="1400" dirty="0" err="1">
                          <a:effectLst/>
                        </a:rPr>
                        <a:t>sh</a:t>
                      </a:r>
                      <a:r>
                        <a:rPr lang="en-US" sz="1400" dirty="0">
                          <a:effectLst/>
                        </a:rPr>
                        <a:t>)</a:t>
                      </a:r>
                      <a:endParaRPr lang="en-US" sz="14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a:effectLst/>
                        </a:rPr>
                        <a:t>Stephen Bourne</a:t>
                      </a:r>
                      <a:endParaRPr lang="en-US" sz="14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effectLst/>
                        </a:rPr>
                        <a:t>1977</a:t>
                      </a:r>
                      <a:endParaRPr lang="en-US" sz="14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smtClean="0">
                          <a:effectLst/>
                        </a:rPr>
                        <a:t>De </a:t>
                      </a:r>
                      <a:r>
                        <a:rPr lang="en-US" sz="1400" dirty="0">
                          <a:effectLst/>
                        </a:rPr>
                        <a:t>facto standard on Unix.  Every major Unix-based OS includes at least one Bourne-compatible shell</a:t>
                      </a:r>
                      <a:endParaRPr lang="en-US" sz="1400" dirty="0">
                        <a:solidFill>
                          <a:srgbClr val="365F91"/>
                        </a:solidFill>
                        <a:effectLst/>
                        <a:latin typeface="Calibri"/>
                        <a:ea typeface="Times New Roman"/>
                        <a:cs typeface="Times New Roman"/>
                      </a:endParaRPr>
                    </a:p>
                  </a:txBody>
                  <a:tcPr marL="73025" marR="73025" marT="0" marB="0"/>
                </a:tc>
              </a:tr>
              <a:tr h="830333">
                <a:tc>
                  <a:txBody>
                    <a:bodyPr/>
                    <a:lstStyle/>
                    <a:p>
                      <a:pPr marL="0" marR="0">
                        <a:lnSpc>
                          <a:spcPct val="115000"/>
                        </a:lnSpc>
                        <a:spcBef>
                          <a:spcPts val="0"/>
                        </a:spcBef>
                        <a:spcAft>
                          <a:spcPts val="1000"/>
                        </a:spcAft>
                      </a:pPr>
                      <a:r>
                        <a:rPr lang="en-US" sz="1400" dirty="0">
                          <a:effectLst/>
                        </a:rPr>
                        <a:t>C Shell (</a:t>
                      </a:r>
                      <a:r>
                        <a:rPr lang="en-US" sz="1400" dirty="0" err="1">
                          <a:effectLst/>
                        </a:rPr>
                        <a:t>csh</a:t>
                      </a:r>
                      <a:r>
                        <a:rPr lang="en-US" sz="1400" dirty="0">
                          <a:effectLst/>
                        </a:rPr>
                        <a:t>)</a:t>
                      </a:r>
                      <a:endParaRPr lang="en-US" sz="14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a:effectLst/>
                        </a:rPr>
                        <a:t>Bill Joy</a:t>
                      </a:r>
                      <a:endParaRPr lang="en-US" sz="14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effectLst/>
                        </a:rPr>
                        <a:t>1978</a:t>
                      </a:r>
                      <a:endParaRPr lang="en-US" sz="14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effectLst/>
                        </a:rPr>
                        <a:t>Syntax is based on the C programming language.  Popular for interactive use, but not recommended for use as a general scripting language.</a:t>
                      </a:r>
                      <a:endParaRPr lang="en-US" sz="1400" dirty="0">
                        <a:solidFill>
                          <a:srgbClr val="365F91"/>
                        </a:solidFill>
                        <a:effectLst/>
                        <a:latin typeface="Calibri"/>
                        <a:ea typeface="Times New Roman"/>
                        <a:cs typeface="Times New Roman"/>
                      </a:endParaRPr>
                    </a:p>
                  </a:txBody>
                  <a:tcPr marL="68580" marR="68580" marT="0" marB="0"/>
                </a:tc>
              </a:tr>
              <a:tr h="830333">
                <a:tc>
                  <a:txBody>
                    <a:bodyPr/>
                    <a:lstStyle/>
                    <a:p>
                      <a:pPr marL="0" marR="0">
                        <a:lnSpc>
                          <a:spcPct val="115000"/>
                        </a:lnSpc>
                        <a:spcBef>
                          <a:spcPts val="0"/>
                        </a:spcBef>
                        <a:spcAft>
                          <a:spcPts val="1000"/>
                        </a:spcAft>
                      </a:pPr>
                      <a:r>
                        <a:rPr lang="en-US" sz="1400" dirty="0" err="1">
                          <a:effectLst/>
                        </a:rPr>
                        <a:t>Korn</a:t>
                      </a:r>
                      <a:r>
                        <a:rPr lang="en-US" sz="1400" dirty="0">
                          <a:effectLst/>
                        </a:rPr>
                        <a:t> Shell (</a:t>
                      </a:r>
                      <a:r>
                        <a:rPr lang="en-US" sz="1400" dirty="0" err="1">
                          <a:effectLst/>
                        </a:rPr>
                        <a:t>ksh</a:t>
                      </a:r>
                      <a:r>
                        <a:rPr lang="en-US" sz="1400" dirty="0">
                          <a:effectLst/>
                        </a:rPr>
                        <a:t>)</a:t>
                      </a:r>
                      <a:endParaRPr lang="en-US" sz="14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a:effectLst/>
                        </a:rPr>
                        <a:t>David Korn</a:t>
                      </a:r>
                      <a:endParaRPr lang="en-US" sz="14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a:effectLst/>
                        </a:rPr>
                        <a:t>1983</a:t>
                      </a:r>
                      <a:endParaRPr lang="en-US" sz="14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effectLst/>
                        </a:rPr>
                        <a:t>POSIX 1003.2 compliant, Bourne-compatible and added many features needed for shell scripting.</a:t>
                      </a:r>
                      <a:endParaRPr lang="en-US" sz="1400" dirty="0">
                        <a:solidFill>
                          <a:srgbClr val="365F91"/>
                        </a:solidFill>
                        <a:effectLst/>
                        <a:latin typeface="Calibri"/>
                        <a:ea typeface="Times New Roman"/>
                        <a:cs typeface="Times New Roman"/>
                      </a:endParaRPr>
                    </a:p>
                  </a:txBody>
                  <a:tcPr marL="68580" marR="68580" marT="0" marB="0"/>
                </a:tc>
              </a:tr>
              <a:tr h="1395681">
                <a:tc>
                  <a:txBody>
                    <a:bodyPr/>
                    <a:lstStyle/>
                    <a:p>
                      <a:pPr marL="0" marR="0">
                        <a:lnSpc>
                          <a:spcPct val="115000"/>
                        </a:lnSpc>
                        <a:spcBef>
                          <a:spcPts val="0"/>
                        </a:spcBef>
                        <a:spcAft>
                          <a:spcPts val="1000"/>
                        </a:spcAft>
                      </a:pPr>
                      <a:r>
                        <a:rPr lang="en-US" sz="1400" dirty="0">
                          <a:solidFill>
                            <a:srgbClr val="FF0000"/>
                          </a:solidFill>
                          <a:effectLst/>
                        </a:rPr>
                        <a:t>Bourne-again Shell  (bash)</a:t>
                      </a:r>
                      <a:endParaRPr lang="en-US" sz="1400" dirty="0">
                        <a:solidFill>
                          <a:srgbClr val="FF0000"/>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solidFill>
                            <a:srgbClr val="FF0000"/>
                          </a:solidFill>
                          <a:effectLst/>
                        </a:rPr>
                        <a:t>Brian Fox</a:t>
                      </a:r>
                      <a:endParaRPr lang="en-US" sz="1400" dirty="0">
                        <a:solidFill>
                          <a:srgbClr val="FF0000"/>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a:solidFill>
                            <a:srgbClr val="FF0000"/>
                          </a:solidFill>
                          <a:effectLst/>
                        </a:rPr>
                        <a:t>1989</a:t>
                      </a:r>
                      <a:endParaRPr lang="en-US" sz="1400" dirty="0">
                        <a:solidFill>
                          <a:srgbClr val="FF0000"/>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400" dirty="0" smtClean="0">
                          <a:solidFill>
                            <a:srgbClr val="FF0000"/>
                          </a:solidFill>
                          <a:effectLst/>
                        </a:rPr>
                        <a:t>Open-source </a:t>
                      </a:r>
                      <a:r>
                        <a:rPr lang="en-US" sz="1400" dirty="0">
                          <a:solidFill>
                            <a:srgbClr val="FF0000"/>
                          </a:solidFill>
                          <a:effectLst/>
                        </a:rPr>
                        <a:t>replacement for Bourne Shell. </a:t>
                      </a:r>
                      <a:r>
                        <a:rPr lang="en-US" sz="1400" dirty="0" smtClean="0">
                          <a:solidFill>
                            <a:srgbClr val="FF0000"/>
                          </a:solidFill>
                          <a:effectLst/>
                        </a:rPr>
                        <a:t>Very </a:t>
                      </a:r>
                      <a:r>
                        <a:rPr lang="en-US" sz="1400" dirty="0">
                          <a:solidFill>
                            <a:srgbClr val="FF0000"/>
                          </a:solidFill>
                          <a:effectLst/>
                        </a:rPr>
                        <a:t>popular for both interactive use and </a:t>
                      </a:r>
                      <a:r>
                        <a:rPr lang="en-US" sz="1400" dirty="0" smtClean="0">
                          <a:solidFill>
                            <a:srgbClr val="FF0000"/>
                          </a:solidFill>
                          <a:effectLst/>
                        </a:rPr>
                        <a:t>scripting. Combines features </a:t>
                      </a:r>
                      <a:r>
                        <a:rPr lang="en-US" sz="1400" dirty="0">
                          <a:solidFill>
                            <a:srgbClr val="FF0000"/>
                          </a:solidFill>
                          <a:effectLst/>
                        </a:rPr>
                        <a:t>from C shell </a:t>
                      </a:r>
                      <a:r>
                        <a:rPr lang="en-US" sz="1400" dirty="0" smtClean="0">
                          <a:solidFill>
                            <a:srgbClr val="FF0000"/>
                          </a:solidFill>
                          <a:effectLst/>
                        </a:rPr>
                        <a:t>and </a:t>
                      </a:r>
                      <a:r>
                        <a:rPr lang="en-US" sz="1400" dirty="0" err="1" smtClean="0">
                          <a:solidFill>
                            <a:srgbClr val="FF0000"/>
                          </a:solidFill>
                          <a:effectLst/>
                        </a:rPr>
                        <a:t>Korn</a:t>
                      </a:r>
                      <a:r>
                        <a:rPr lang="en-US" sz="1400" dirty="0" smtClean="0">
                          <a:solidFill>
                            <a:srgbClr val="FF0000"/>
                          </a:solidFill>
                          <a:effectLst/>
                        </a:rPr>
                        <a:t> </a:t>
                      </a:r>
                      <a:r>
                        <a:rPr lang="en-US" sz="1400" dirty="0">
                          <a:solidFill>
                            <a:srgbClr val="FF0000"/>
                          </a:solidFill>
                          <a:effectLst/>
                        </a:rPr>
                        <a:t>shell and adds many of its own enhancements. </a:t>
                      </a:r>
                      <a:r>
                        <a:rPr lang="en-US" sz="1400" dirty="0" smtClean="0">
                          <a:solidFill>
                            <a:srgbClr val="FF0000"/>
                          </a:solidFill>
                          <a:effectLst/>
                        </a:rPr>
                        <a:t>Default </a:t>
                      </a:r>
                      <a:r>
                        <a:rPr lang="en-US" sz="1400" dirty="0">
                          <a:solidFill>
                            <a:srgbClr val="FF0000"/>
                          </a:solidFill>
                          <a:effectLst/>
                        </a:rPr>
                        <a:t>shell on Mac OSX and most Linux distributions.</a:t>
                      </a:r>
                      <a:endParaRPr lang="en-US" sz="1400" dirty="0">
                        <a:solidFill>
                          <a:srgbClr val="FF0000"/>
                        </a:solidFill>
                        <a:effectLst/>
                        <a:latin typeface="Calibri"/>
                        <a:ea typeface="Times New Roman"/>
                        <a:cs typeface="Times New Roman"/>
                      </a:endParaRPr>
                    </a:p>
                  </a:txBody>
                  <a:tcPr marL="68580" marR="68580" marT="0" marB="0"/>
                </a:tc>
              </a:tr>
            </a:tbl>
          </a:graphicData>
        </a:graphic>
      </p:graphicFrame>
      <p:sp>
        <p:nvSpPr>
          <p:cNvPr id="5" name="Rectangle 1"/>
          <p:cNvSpPr>
            <a:spLocks noChangeArrowheads="1"/>
          </p:cNvSpPr>
          <p:nvPr/>
        </p:nvSpPr>
        <p:spPr bwMode="auto">
          <a:xfrm>
            <a:off x="1536700" y="2324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5105400"/>
            <a:ext cx="2387600" cy="1003300"/>
          </a:xfrm>
          <a:prstGeom prst="rect">
            <a:avLst/>
          </a:prstGeom>
        </p:spPr>
      </p:pic>
    </p:spTree>
    <p:extLst>
      <p:ext uri="{BB962C8B-B14F-4D97-AF65-F5344CB8AC3E}">
        <p14:creationId xmlns:p14="http://schemas.microsoft.com/office/powerpoint/2010/main" val="1452273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685800"/>
            <a:ext cx="5275263" cy="792163"/>
          </a:xfrm>
        </p:spPr>
        <p:txBody>
          <a:bodyPr/>
          <a:lstStyle/>
          <a:p>
            <a:r>
              <a:rPr lang="en-US" dirty="0" smtClean="0"/>
              <a:t>Bash </a:t>
            </a:r>
            <a:r>
              <a:rPr lang="en-US" dirty="0" smtClean="0"/>
              <a:t>Prompt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2685210" cy="2620617"/>
          </a:xfrm>
          <a:prstGeom prst="rect">
            <a:avLst/>
          </a:prstGeom>
          <a:ln>
            <a:solidFill>
              <a:schemeClr val="tx1"/>
            </a:solid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363" y="1764195"/>
            <a:ext cx="4352925" cy="15215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ight Arrow 4"/>
          <p:cNvSpPr/>
          <p:nvPr/>
        </p:nvSpPr>
        <p:spPr>
          <a:xfrm rot="18901927">
            <a:off x="2432491" y="3305547"/>
            <a:ext cx="198120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590756"/>
            <a:ext cx="4397183" cy="24290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Down Arrow 5"/>
          <p:cNvSpPr/>
          <p:nvPr/>
        </p:nvSpPr>
        <p:spPr>
          <a:xfrm rot="20098849">
            <a:off x="5048069" y="2189191"/>
            <a:ext cx="457200" cy="14849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533400" y="4419600"/>
            <a:ext cx="3886200" cy="221059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600" b="1" dirty="0" smtClean="0"/>
              <a:t>Common Operations</a:t>
            </a:r>
          </a:p>
          <a:p>
            <a:pPr>
              <a:spcBef>
                <a:spcPts val="0"/>
              </a:spcBef>
            </a:pPr>
            <a:r>
              <a:rPr lang="en-US" sz="1600" dirty="0" smtClean="0"/>
              <a:t>File navigation &amp; management</a:t>
            </a:r>
          </a:p>
          <a:p>
            <a:pPr>
              <a:spcBef>
                <a:spcPts val="0"/>
              </a:spcBef>
            </a:pPr>
            <a:r>
              <a:rPr lang="en-US" sz="1600" dirty="0" smtClean="0"/>
              <a:t>File content viewing and editing</a:t>
            </a:r>
          </a:p>
          <a:p>
            <a:pPr>
              <a:spcBef>
                <a:spcPts val="0"/>
              </a:spcBef>
            </a:pPr>
            <a:r>
              <a:rPr lang="en-US" sz="1600" dirty="0" smtClean="0"/>
              <a:t>Search</a:t>
            </a:r>
          </a:p>
          <a:p>
            <a:pPr>
              <a:spcBef>
                <a:spcPts val="0"/>
              </a:spcBef>
            </a:pPr>
            <a:r>
              <a:rPr lang="en-US" sz="1600" dirty="0" smtClean="0"/>
              <a:t>Access control</a:t>
            </a:r>
          </a:p>
          <a:p>
            <a:pPr>
              <a:spcBef>
                <a:spcPts val="0"/>
              </a:spcBef>
            </a:pPr>
            <a:r>
              <a:rPr lang="en-US" sz="1600" dirty="0" smtClean="0"/>
              <a:t>User management</a:t>
            </a:r>
          </a:p>
          <a:p>
            <a:pPr>
              <a:spcBef>
                <a:spcPts val="0"/>
              </a:spcBef>
            </a:pPr>
            <a:r>
              <a:rPr lang="en-US" sz="1600" dirty="0" smtClean="0"/>
              <a:t>Access control lists</a:t>
            </a:r>
          </a:p>
          <a:p>
            <a:pPr>
              <a:spcBef>
                <a:spcPts val="0"/>
              </a:spcBef>
            </a:pPr>
            <a:r>
              <a:rPr lang="en-US" sz="1600" dirty="0" smtClean="0"/>
              <a:t>File permissions</a:t>
            </a:r>
          </a:p>
          <a:p>
            <a:pPr>
              <a:spcBef>
                <a:spcPts val="0"/>
              </a:spcBef>
            </a:pPr>
            <a:r>
              <a:rPr lang="en-US" sz="1600" dirty="0" smtClean="0"/>
              <a:t>Software installation and updates</a:t>
            </a:r>
            <a:endParaRPr lang="en-US" sz="1600" dirty="0" smtClean="0"/>
          </a:p>
        </p:txBody>
      </p:sp>
    </p:spTree>
    <p:extLst>
      <p:ext uri="{BB962C8B-B14F-4D97-AF65-F5344CB8AC3E}">
        <p14:creationId xmlns:p14="http://schemas.microsoft.com/office/powerpoint/2010/main" val="105030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a:p>
        </p:txBody>
      </p:sp>
      <p:sp>
        <p:nvSpPr>
          <p:cNvPr id="2" name="Title 1"/>
          <p:cNvSpPr>
            <a:spLocks noGrp="1"/>
          </p:cNvSpPr>
          <p:nvPr>
            <p:ph type="title" idx="4294967295"/>
          </p:nvPr>
        </p:nvSpPr>
        <p:spPr>
          <a:xfrm>
            <a:off x="838200" y="762000"/>
            <a:ext cx="7162799" cy="849312"/>
          </a:xfrm>
        </p:spPr>
        <p:txBody>
          <a:bodyPr/>
          <a:lstStyle/>
          <a:p>
            <a:r>
              <a:rPr lang="en-US" dirty="0" smtClean="0"/>
              <a:t>File system navigation</a:t>
            </a:r>
            <a:endParaRPr lang="en-US" dirty="0"/>
          </a:p>
        </p:txBody>
      </p:sp>
      <p:pic>
        <p:nvPicPr>
          <p:cNvPr id="4" name="Picture 3" descr="Macintosh HD:Users:epierce:Desktop:filesystem_demo.png"/>
          <p:cNvPicPr>
            <a:picLocks noChangeAspect="1"/>
          </p:cNvPicPr>
          <p:nvPr/>
        </p:nvPicPr>
        <p:blipFill rotWithShape="1">
          <a:blip r:embed="rId2" cstate="print">
            <a:extLst>
              <a:ext uri="{28A0092B-C50C-407E-A947-70E740481C1C}">
                <a14:useLocalDpi xmlns:a14="http://schemas.microsoft.com/office/drawing/2010/main" val="0"/>
              </a:ext>
            </a:extLst>
          </a:blip>
          <a:srcRect b="14141"/>
          <a:stretch/>
        </p:blipFill>
        <p:spPr bwMode="auto">
          <a:xfrm>
            <a:off x="381000" y="1828799"/>
            <a:ext cx="5486400" cy="2819401"/>
          </a:xfrm>
          <a:prstGeom prst="rect">
            <a:avLst/>
          </a:prstGeom>
          <a:noFill/>
          <a:ln>
            <a:solidFill>
              <a:schemeClr val="accent1"/>
            </a:solidFill>
          </a:ln>
          <a:extLst>
            <a:ext uri="{53640926-AAD7-44D8-BBD7-CCE9431645EC}">
              <a14:shadowObscured xmlns:a14="http://schemas.microsoft.com/office/drawing/2010/main"/>
            </a:ext>
          </a:extLst>
        </p:spPr>
      </p:pic>
      <p:sp>
        <p:nvSpPr>
          <p:cNvPr id="5" name="Content Placeholder 2"/>
          <p:cNvSpPr txBox="1">
            <a:spLocks/>
          </p:cNvSpPr>
          <p:nvPr/>
        </p:nvSpPr>
        <p:spPr>
          <a:xfrm>
            <a:off x="5910470" y="1828799"/>
            <a:ext cx="3081130" cy="25146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Filesystem root</a:t>
            </a:r>
          </a:p>
          <a:p>
            <a:pPr lvl="1"/>
            <a:r>
              <a:rPr lang="en-US" sz="1800" dirty="0" smtClean="0"/>
              <a:t>Top of the file hierarchy</a:t>
            </a:r>
          </a:p>
          <a:p>
            <a:pPr lvl="1"/>
            <a:r>
              <a:rPr lang="en-US" sz="1800" dirty="0" smtClean="0"/>
              <a:t>Represented as /</a:t>
            </a:r>
          </a:p>
          <a:p>
            <a:r>
              <a:rPr lang="en-US" sz="1800" dirty="0" smtClean="0"/>
              <a:t>Path</a:t>
            </a:r>
          </a:p>
          <a:p>
            <a:pPr lvl="1"/>
            <a:r>
              <a:rPr lang="en-US" sz="1800" dirty="0" smtClean="0"/>
              <a:t>Location of a file or directory in the hierarchy</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83" y="4621696"/>
            <a:ext cx="6315075" cy="17335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3921854" y="5947777"/>
            <a:ext cx="1595309" cy="369332"/>
          </a:xfrm>
          <a:prstGeom prst="rect">
            <a:avLst/>
          </a:prstGeom>
          <a:noFill/>
        </p:spPr>
        <p:txBody>
          <a:bodyPr wrap="none" rtlCol="0">
            <a:spAutoFit/>
          </a:bodyPr>
          <a:lstStyle/>
          <a:p>
            <a:r>
              <a:rPr lang="en-US" dirty="0" smtClean="0"/>
              <a:t>Absolute path</a:t>
            </a:r>
            <a:endParaRPr lang="en-US" dirty="0"/>
          </a:p>
        </p:txBody>
      </p:sp>
      <p:sp>
        <p:nvSpPr>
          <p:cNvPr id="9" name="TextBox 8"/>
          <p:cNvSpPr txBox="1"/>
          <p:nvPr/>
        </p:nvSpPr>
        <p:spPr>
          <a:xfrm>
            <a:off x="3895350" y="5578445"/>
            <a:ext cx="1531188" cy="369332"/>
          </a:xfrm>
          <a:prstGeom prst="rect">
            <a:avLst/>
          </a:prstGeom>
          <a:noFill/>
        </p:spPr>
        <p:txBody>
          <a:bodyPr wrap="none" rtlCol="0">
            <a:spAutoFit/>
          </a:bodyPr>
          <a:lstStyle/>
          <a:p>
            <a:r>
              <a:rPr lang="en-US" dirty="0" smtClean="0"/>
              <a:t>Relative path</a:t>
            </a:r>
            <a:endParaRPr lang="en-US" dirty="0"/>
          </a:p>
        </p:txBody>
      </p:sp>
      <p:cxnSp>
        <p:nvCxnSpPr>
          <p:cNvPr id="8" name="Straight Arrow Connector 7"/>
          <p:cNvCxnSpPr>
            <a:stCxn id="9" idx="1"/>
          </p:cNvCxnSpPr>
          <p:nvPr/>
        </p:nvCxnSpPr>
        <p:spPr>
          <a:xfrm flipH="1" flipV="1">
            <a:off x="2438400" y="5638800"/>
            <a:ext cx="1456950" cy="124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1"/>
          </p:cNvCxnSpPr>
          <p:nvPr/>
        </p:nvCxnSpPr>
        <p:spPr>
          <a:xfrm flipH="1" flipV="1">
            <a:off x="1676400" y="5947777"/>
            <a:ext cx="2245454"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924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a:p>
        </p:txBody>
      </p:sp>
      <p:sp>
        <p:nvSpPr>
          <p:cNvPr id="2" name="Title 1"/>
          <p:cNvSpPr>
            <a:spLocks noGrp="1"/>
          </p:cNvSpPr>
          <p:nvPr>
            <p:ph type="title" idx="4294967295"/>
          </p:nvPr>
        </p:nvSpPr>
        <p:spPr>
          <a:xfrm>
            <a:off x="381000" y="914400"/>
            <a:ext cx="5275263" cy="792163"/>
          </a:xfrm>
        </p:spPr>
        <p:txBody>
          <a:bodyPr/>
          <a:lstStyle/>
          <a:p>
            <a:r>
              <a:rPr lang="en-US" dirty="0" smtClean="0"/>
              <a:t>Path representation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82417395"/>
              </p:ext>
            </p:extLst>
          </p:nvPr>
        </p:nvGraphicFramePr>
        <p:xfrm>
          <a:off x="304800" y="1828800"/>
          <a:ext cx="8458200" cy="3581401"/>
        </p:xfrm>
        <a:graphic>
          <a:graphicData uri="http://schemas.openxmlformats.org/drawingml/2006/table">
            <a:tbl>
              <a:tblPr firstRow="1" bandRow="1">
                <a:tableStyleId>{5C22544A-7EE6-4342-B048-85BDC9FD1C3A}</a:tableStyleId>
              </a:tblPr>
              <a:tblGrid>
                <a:gridCol w="1371600"/>
                <a:gridCol w="3581400"/>
                <a:gridCol w="3505200"/>
              </a:tblGrid>
              <a:tr h="615126">
                <a:tc>
                  <a:txBody>
                    <a:bodyPr/>
                    <a:lstStyle/>
                    <a:p>
                      <a:r>
                        <a:rPr lang="en-US" sz="1800" dirty="0" smtClean="0"/>
                        <a:t>Type</a:t>
                      </a:r>
                      <a:endParaRPr lang="en-US" sz="1800" dirty="0"/>
                    </a:p>
                  </a:txBody>
                  <a:tcPr/>
                </a:tc>
                <a:tc>
                  <a:txBody>
                    <a:bodyPr/>
                    <a:lstStyle/>
                    <a:p>
                      <a:r>
                        <a:rPr lang="en-US" sz="1800" dirty="0" smtClean="0"/>
                        <a:t>Description</a:t>
                      </a:r>
                      <a:endParaRPr lang="en-US" sz="1800" dirty="0"/>
                    </a:p>
                  </a:txBody>
                  <a:tcPr/>
                </a:tc>
                <a:tc>
                  <a:txBody>
                    <a:bodyPr/>
                    <a:lstStyle/>
                    <a:p>
                      <a:r>
                        <a:rPr lang="en-US" sz="1800" dirty="0" smtClean="0"/>
                        <a:t>Examples</a:t>
                      </a:r>
                      <a:endParaRPr lang="en-US" sz="1800" dirty="0"/>
                    </a:p>
                  </a:txBody>
                  <a:tcPr/>
                </a:tc>
              </a:tr>
              <a:tr h="1599328">
                <a:tc>
                  <a:txBody>
                    <a:bodyPr/>
                    <a:lstStyle/>
                    <a:p>
                      <a:r>
                        <a:rPr lang="en-US" sz="1800" dirty="0" smtClean="0"/>
                        <a:t>Absolute</a:t>
                      </a:r>
                      <a:endParaRPr lang="en-US" sz="1800" dirty="0"/>
                    </a:p>
                  </a:txBody>
                  <a:tcPr/>
                </a:tc>
                <a:tc>
                  <a:txBody>
                    <a:bodyPr/>
                    <a:lstStyle/>
                    <a:p>
                      <a:pPr marL="342900" indent="-342900">
                        <a:buFont typeface="Arial" pitchFamily="34" charset="0"/>
                        <a:buChar char="•"/>
                      </a:pPr>
                      <a:r>
                        <a:rPr kumimoji="0" lang="en-US" sz="1800" b="0" kern="1200" dirty="0" smtClean="0">
                          <a:solidFill>
                            <a:schemeClr val="dk1"/>
                          </a:solidFill>
                          <a:effectLst/>
                          <a:latin typeface="+mn-lt"/>
                          <a:ea typeface="+mn-ea"/>
                          <a:cs typeface="+mn-cs"/>
                        </a:rPr>
                        <a:t>Exact location of file or folder being referenced</a:t>
                      </a:r>
                    </a:p>
                    <a:p>
                      <a:pPr marL="342900" indent="-342900">
                        <a:buFont typeface="Arial" pitchFamily="34" charset="0"/>
                        <a:buChar char="•"/>
                      </a:pPr>
                      <a:r>
                        <a:rPr kumimoji="0" lang="en-US" sz="1800" b="0" kern="1200" dirty="0" smtClean="0">
                          <a:solidFill>
                            <a:schemeClr val="dk1"/>
                          </a:solidFill>
                          <a:effectLst/>
                          <a:latin typeface="+mn-lt"/>
                          <a:ea typeface="+mn-ea"/>
                          <a:cs typeface="+mn-cs"/>
                        </a:rPr>
                        <a:t>Includes each directory above the final one, up to the file system root</a:t>
                      </a:r>
                      <a:endParaRPr lang="en-US" sz="18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effectLst/>
                          <a:latin typeface="+mn-lt"/>
                          <a:ea typeface="+mn-ea"/>
                          <a:cs typeface="+mn-cs"/>
                        </a:rPr>
                        <a:t>/usr/</a:t>
                      </a:r>
                      <a:r>
                        <a:rPr kumimoji="0" lang="en-US" sz="1800" kern="1200" dirty="0" err="1" smtClean="0">
                          <a:solidFill>
                            <a:schemeClr val="dk1"/>
                          </a:solidFill>
                          <a:effectLst/>
                          <a:latin typeface="+mn-lt"/>
                          <a:ea typeface="+mn-ea"/>
                          <a:cs typeface="+mn-cs"/>
                        </a:rPr>
                        <a:t>tmp</a:t>
                      </a:r>
                      <a:r>
                        <a:rPr kumimoji="0" lang="en-US" sz="1800" kern="1200" dirty="0" smtClean="0">
                          <a:solidFill>
                            <a:schemeClr val="dk1"/>
                          </a:solidFill>
                          <a:effectLst/>
                          <a:latin typeface="+mn-lt"/>
                          <a:ea typeface="+mn-ea"/>
                          <a:cs typeface="+mn-cs"/>
                        </a:rPr>
                        <a:t>/hello.txt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effectLst/>
                          <a:latin typeface="+mn-lt"/>
                          <a:ea typeface="+mn-ea"/>
                          <a:cs typeface="+mn-cs"/>
                        </a:rPr>
                        <a:t>/home/bob/sample/file2.txt</a:t>
                      </a:r>
                    </a:p>
                    <a:p>
                      <a:endParaRPr lang="en-US" sz="1800" dirty="0"/>
                    </a:p>
                  </a:txBody>
                  <a:tcPr/>
                </a:tc>
              </a:tr>
              <a:tr h="1366947">
                <a:tc>
                  <a:txBody>
                    <a:bodyPr/>
                    <a:lstStyle/>
                    <a:p>
                      <a:r>
                        <a:rPr lang="en-US" sz="1800" dirty="0" smtClean="0"/>
                        <a:t>Relative</a:t>
                      </a:r>
                      <a:endParaRPr lang="en-US" sz="1800" dirty="0"/>
                    </a:p>
                  </a:txBody>
                  <a:tcPr/>
                </a:tc>
                <a:tc>
                  <a:txBody>
                    <a:bodyPr/>
                    <a:lstStyle/>
                    <a:p>
                      <a:pPr marL="342900" indent="-342900">
                        <a:buFont typeface="Arial" pitchFamily="34" charset="0"/>
                        <a:buChar char="•"/>
                      </a:pPr>
                      <a:r>
                        <a:rPr kumimoji="0" lang="en-US" sz="1800" b="0" kern="1200" dirty="0" smtClean="0">
                          <a:solidFill>
                            <a:schemeClr val="dk1"/>
                          </a:solidFill>
                          <a:effectLst/>
                          <a:latin typeface="+mn-lt"/>
                          <a:ea typeface="+mn-ea"/>
                          <a:cs typeface="+mn-cs"/>
                        </a:rPr>
                        <a:t>Location of the file or folder in relation to the current directory</a:t>
                      </a:r>
                      <a:endParaRPr lang="en-US" sz="1800" b="0" dirty="0"/>
                    </a:p>
                  </a:txBody>
                  <a:tcPr/>
                </a:tc>
                <a:tc>
                  <a:txBody>
                    <a:bodyPr/>
                    <a:lstStyle/>
                    <a:p>
                      <a:r>
                        <a:rPr kumimoji="0" lang="en-US" sz="1800" kern="1200" dirty="0" smtClean="0">
                          <a:solidFill>
                            <a:schemeClr val="dk1"/>
                          </a:solidFill>
                          <a:effectLst/>
                          <a:latin typeface="+mn-lt"/>
                          <a:ea typeface="+mn-ea"/>
                          <a:cs typeface="+mn-cs"/>
                        </a:rPr>
                        <a:t>hello.txt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effectLst/>
                          <a:latin typeface="+mn-lt"/>
                          <a:ea typeface="+mn-ea"/>
                          <a:cs typeface="+mn-cs"/>
                        </a:rPr>
                        <a:t>sample/file2.txt</a:t>
                      </a:r>
                    </a:p>
                  </a:txBody>
                  <a:tcPr/>
                </a:tc>
              </a:tr>
            </a:tbl>
          </a:graphicData>
        </a:graphic>
      </p:graphicFrame>
    </p:spTree>
    <p:extLst>
      <p:ext uri="{BB962C8B-B14F-4D97-AF65-F5344CB8AC3E}">
        <p14:creationId xmlns:p14="http://schemas.microsoft.com/office/powerpoint/2010/main" val="4137935319"/>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4216</TotalTime>
  <Words>2606</Words>
  <Application>Microsoft Office PowerPoint</Application>
  <PresentationFormat>On-screen Show (4:3)</PresentationFormat>
  <Paragraphs>494</Paragraphs>
  <Slides>51</Slides>
  <Notes>5</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nologo_template</vt:lpstr>
      <vt:lpstr>IT-648: IT Risk Management</vt:lpstr>
      <vt:lpstr>Agenda</vt:lpstr>
      <vt:lpstr>Chapter 3</vt:lpstr>
      <vt:lpstr>Overview</vt:lpstr>
      <vt:lpstr>Operating system</vt:lpstr>
      <vt:lpstr>Unix Shell History</vt:lpstr>
      <vt:lpstr>Bash Prompt</vt:lpstr>
      <vt:lpstr>File system navigation</vt:lpstr>
      <vt:lpstr>Path representation</vt:lpstr>
      <vt:lpstr>Case sensitivity</vt:lpstr>
      <vt:lpstr>Moving around</vt:lpstr>
      <vt:lpstr>Listing folder contents</vt:lpstr>
      <vt:lpstr>Shell expansions</vt:lpstr>
      <vt:lpstr>File management</vt:lpstr>
      <vt:lpstr>Copying and moving files</vt:lpstr>
      <vt:lpstr>Removing (deleting) files and folders</vt:lpstr>
      <vt:lpstr>Viewing files</vt:lpstr>
      <vt:lpstr>Searching for files</vt:lpstr>
      <vt:lpstr>Access control</vt:lpstr>
      <vt:lpstr>Viewing file permissions (ls –al)</vt:lpstr>
      <vt:lpstr>Permissions</vt:lpstr>
      <vt:lpstr>Octal notation</vt:lpstr>
      <vt:lpstr>Changing permissions</vt:lpstr>
      <vt:lpstr>Gaining super-user privileges</vt:lpstr>
      <vt:lpstr>Changing Permissions with chmod</vt:lpstr>
      <vt:lpstr>Access control lists</vt:lpstr>
      <vt:lpstr>File ownership</vt:lpstr>
      <vt:lpstr>Editing files in vi</vt:lpstr>
      <vt:lpstr>vimtutor</vt:lpstr>
      <vt:lpstr>Software install and updates</vt:lpstr>
      <vt:lpstr>Software search</vt:lpstr>
      <vt:lpstr>Software installation and update</vt:lpstr>
      <vt:lpstr>User account management</vt:lpstr>
      <vt:lpstr>Adding users</vt:lpstr>
      <vt:lpstr>Managing groups</vt:lpstr>
      <vt:lpstr>Summary</vt:lpstr>
      <vt:lpstr>PowerPoint Presentation</vt:lpstr>
      <vt:lpstr>PowerPoint Presentation</vt:lpstr>
      <vt:lpstr>PowerPoint Presentation</vt:lpstr>
      <vt:lpstr>Example case: NWFSC</vt:lpstr>
      <vt:lpstr>PowerPoint Presentation</vt:lpstr>
      <vt:lpstr>PowerPoint Presentation</vt:lpstr>
      <vt:lpstr>PowerPoint Presentation</vt:lpstr>
      <vt:lpstr>Design Case</vt:lpstr>
      <vt:lpstr>PowerPoint Presentation</vt:lpstr>
      <vt:lpstr>PowerPoint Presentation</vt:lpstr>
      <vt:lpstr>Hands-on Activity</vt:lpstr>
      <vt:lpstr>Hands-on Activity</vt:lpstr>
      <vt:lpstr>PowerPoint Presentation</vt:lpstr>
      <vt:lpstr>PowerPoint Presentation</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263</cp:revision>
  <dcterms:created xsi:type="dcterms:W3CDTF">2012-09-11T14:18:12Z</dcterms:created>
  <dcterms:modified xsi:type="dcterms:W3CDTF">2017-01-23T08:53:43Z</dcterms:modified>
</cp:coreProperties>
</file>